
<file path=[Content_Types].xml><?xml version="1.0" encoding="utf-8"?>
<Types xmlns="http://schemas.openxmlformats.org/package/2006/content-types">
  <Default Extension="bin" ContentType="image/pn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864725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2E8AD7"/>
    <a:srgbClr val="F5965B"/>
    <a:srgbClr val="29D25B"/>
    <a:srgbClr val="010101"/>
    <a:srgbClr val="D6D6D6"/>
    <a:srgbClr val="EF1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724" autoAdjust="0"/>
  </p:normalViewPr>
  <p:slideViewPr>
    <p:cSldViewPr>
      <p:cViewPr varScale="1">
        <p:scale>
          <a:sx n="86" d="100"/>
          <a:sy n="86" d="100"/>
        </p:scale>
        <p:origin x="1162" y="67"/>
      </p:cViewPr>
      <p:guideLst>
        <p:guide orient="horz" pos="2160"/>
        <p:guide pos="3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Temporale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4789990884735444"/>
          <c:h val="0.75459958405649696"/>
        </c:manualLayout>
      </c:layout>
      <c:line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Tot. Citazioni</c:v>
                </c:pt>
              </c:strCache>
            </c:strRef>
          </c:tx>
          <c:spPr>
            <a:ln w="28575" cap="rnd">
              <a:solidFill>
                <a:srgbClr val="4198A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198AF"/>
              </a:solidFill>
              <a:ln w="9525">
                <a:solidFill>
                  <a:srgbClr val="4198AF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8</c:v>
                </c:pt>
                <c:pt idx="13">
                  <c:v>0</c:v>
                </c:pt>
                <c:pt idx="14">
                  <c:v>6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34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3</c:v>
                </c:pt>
                <c:pt idx="39">
                  <c:v>2</c:v>
                </c:pt>
                <c:pt idx="40">
                  <c:v>3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</c:v>
                </c:pt>
                <c:pt idx="46">
                  <c:v>9</c:v>
                </c:pt>
                <c:pt idx="47">
                  <c:v>1</c:v>
                </c:pt>
                <c:pt idx="48">
                  <c:v>2</c:v>
                </c:pt>
                <c:pt idx="49">
                  <c:v>0</c:v>
                </c:pt>
                <c:pt idx="50">
                  <c:v>4</c:v>
                </c:pt>
                <c:pt idx="51">
                  <c:v>0</c:v>
                </c:pt>
                <c:pt idx="52">
                  <c:v>2</c:v>
                </c:pt>
                <c:pt idx="53">
                  <c:v>1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5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2</c:v>
                </c:pt>
                <c:pt idx="75">
                  <c:v>1</c:v>
                </c:pt>
                <c:pt idx="76">
                  <c:v>1</c:v>
                </c:pt>
                <c:pt idx="77">
                  <c:v>4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49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0</c:v>
                </c:pt>
                <c:pt idx="120">
                  <c:v>4</c:v>
                </c:pt>
                <c:pt idx="121">
                  <c:v>1</c:v>
                </c:pt>
                <c:pt idx="122">
                  <c:v>0</c:v>
                </c:pt>
                <c:pt idx="123">
                  <c:v>3</c:v>
                </c:pt>
                <c:pt idx="124">
                  <c:v>4</c:v>
                </c:pt>
                <c:pt idx="125">
                  <c:v>8</c:v>
                </c:pt>
                <c:pt idx="126">
                  <c:v>9</c:v>
                </c:pt>
                <c:pt idx="127">
                  <c:v>9</c:v>
                </c:pt>
                <c:pt idx="128">
                  <c:v>1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2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</c:v>
                </c:pt>
                <c:pt idx="142">
                  <c:v>2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1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16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Media</c:v>
                </c:pt>
              </c:strCache>
            </c:strRef>
          </c:tx>
          <c:spPr>
            <a:ln w="12700" cap="rnd">
              <a:solidFill>
                <a:srgbClr val="4198AF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33600"/>
        <c:axId val="71035136"/>
      </c:line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Item per Testata Stampa -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item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Dati!$A$2:$A$21</c:f>
              <c:strCache>
                <c:ptCount val="20"/>
                <c:pt idx="0">
                  <c:v>La Sicilia</c:v>
                </c:pt>
                <c:pt idx="1">
                  <c:v>La Repubblica - Ed. Genova</c:v>
                </c:pt>
                <c:pt idx="2">
                  <c:v>La Provincia (CO)</c:v>
                </c:pt>
                <c:pt idx="3">
                  <c:v>La Gazzetta del Mezzogiorno - Ed. Basilicata</c:v>
                </c:pt>
                <c:pt idx="4">
                  <c:v>Evatremila</c:v>
                </c:pt>
                <c:pt idx="5">
                  <c:v>Corriere del Mezzogiorno - Campania (Corriere della Sera)</c:v>
                </c:pt>
                <c:pt idx="6">
                  <c:v>Libero Quotidiano</c:v>
                </c:pt>
                <c:pt idx="7">
                  <c:v>L'Eco della Stampa</c:v>
                </c:pt>
                <c:pt idx="8">
                  <c:v>L'Inchiesta di Sera</c:v>
                </c:pt>
                <c:pt idx="9">
                  <c:v>Liberta'</c:v>
                </c:pt>
                <c:pt idx="10">
                  <c:v>Il Secolo XIX - Ed. Levante</c:v>
                </c:pt>
                <c:pt idx="11">
                  <c:v>La Stampa - Ed. Liguria</c:v>
                </c:pt>
                <c:pt idx="12">
                  <c:v>Avvenire - Ed. Liguria/Spezia/Ponente</c:v>
                </c:pt>
                <c:pt idx="13">
                  <c:v>Il Messaggero - Ed. Frosinone</c:v>
                </c:pt>
                <c:pt idx="14">
                  <c:v>Il Secolo XIX</c:v>
                </c:pt>
                <c:pt idx="15">
                  <c:v>La Stampa - Ed. Imperia/Sanremo</c:v>
                </c:pt>
                <c:pt idx="16">
                  <c:v>L'Alassino</c:v>
                </c:pt>
                <c:pt idx="17">
                  <c:v>Il Secolo XIX - Ed. Imperia</c:v>
                </c:pt>
                <c:pt idx="18">
                  <c:v>La Stampa - Ed. Savona</c:v>
                </c:pt>
                <c:pt idx="19">
                  <c:v>Il Secolo XIX - Ed. Savona/Cairo/Val Bormi</c:v>
                </c:pt>
              </c:strCache>
            </c:strRef>
          </c:cat>
          <c:val>
            <c:numRef>
              <c:f>Dati!$B$2:$B$21</c:f>
              <c:numCache>
                <c:formatCode>#,##0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9</c:v>
                </c:pt>
                <c:pt idx="18">
                  <c:v>16</c:v>
                </c:pt>
                <c:pt idx="19">
                  <c:v>18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Item per Sito Web -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Item</c:v>
                </c:pt>
              </c:strCache>
            </c:strRef>
          </c:tx>
          <c:spPr>
            <a:solidFill>
              <a:srgbClr val="004FFF"/>
            </a:solidFill>
            <a:ln>
              <a:noFill/>
            </a:ln>
            <a:effectLst/>
          </c:spPr>
          <c:invertIfNegative val="0"/>
          <c:cat>
            <c:strRef>
              <c:f>Dati!$A$2:$A$31</c:f>
              <c:strCache>
                <c:ptCount val="30"/>
                <c:pt idx="0">
                  <c:v>Oglioponews.it</c:v>
                </c:pt>
                <c:pt idx="1">
                  <c:v>Marigliano.net</c:v>
                </c:pt>
                <c:pt idx="2">
                  <c:v>Mantovauno.it</c:v>
                </c:pt>
                <c:pt idx="3">
                  <c:v>Lopinionista.it</c:v>
                </c:pt>
                <c:pt idx="4">
                  <c:v>Italiasera.it</c:v>
                </c:pt>
                <c:pt idx="5">
                  <c:v>Italiaambiente.it</c:v>
                </c:pt>
                <c:pt idx="6">
                  <c:v>It.yahoo.com</c:v>
                </c:pt>
                <c:pt idx="7">
                  <c:v>Ilsussidiario.net</c:v>
                </c:pt>
                <c:pt idx="8">
                  <c:v>Lavocedialba.it</c:v>
                </c:pt>
                <c:pt idx="9">
                  <c:v>Lifestyleblog.it</c:v>
                </c:pt>
                <c:pt idx="10">
                  <c:v>Liberta.it</c:v>
                </c:pt>
                <c:pt idx="11">
                  <c:v>Letteraemme.it</c:v>
                </c:pt>
                <c:pt idx="12">
                  <c:v>Liguriaoggi.it</c:v>
                </c:pt>
                <c:pt idx="13">
                  <c:v>Gazzettadellaspezia.it</c:v>
                </c:pt>
                <c:pt idx="14">
                  <c:v>Cittadellaspezia.com</c:v>
                </c:pt>
                <c:pt idx="15">
                  <c:v>Chivassoggi.it</c:v>
                </c:pt>
                <c:pt idx="16">
                  <c:v>Torinoggi.it</c:v>
                </c:pt>
                <c:pt idx="17">
                  <c:v>Tiscali.it</c:v>
                </c:pt>
                <c:pt idx="18">
                  <c:v>Kikapress.com</c:v>
                </c:pt>
                <c:pt idx="19">
                  <c:v>Mentelocale.it</c:v>
                </c:pt>
                <c:pt idx="20">
                  <c:v>Twnews.it</c:v>
                </c:pt>
                <c:pt idx="21">
                  <c:v>Ansa.it</c:v>
                </c:pt>
                <c:pt idx="22">
                  <c:v>Notizie.virgilio.it</c:v>
                </c:pt>
                <c:pt idx="23">
                  <c:v>Lastampa.it</c:v>
                </c:pt>
                <c:pt idx="24">
                  <c:v>247.libero.it</c:v>
                </c:pt>
                <c:pt idx="25">
                  <c:v>Liguria24.it</c:v>
                </c:pt>
                <c:pt idx="26">
                  <c:v>Rsvn.it</c:v>
                </c:pt>
                <c:pt idx="27">
                  <c:v>Ilnazionale.it</c:v>
                </c:pt>
                <c:pt idx="28">
                  <c:v>Ligurianotizie.it</c:v>
                </c:pt>
                <c:pt idx="29">
                  <c:v>Ecodisavona.it</c:v>
                </c:pt>
              </c:strCache>
            </c:strRef>
          </c:cat>
          <c:val>
            <c:numRef>
              <c:f>Dati!$B$2:$B$31</c:f>
              <c:numCache>
                <c:formatCode>#,##0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5</c:v>
                </c:pt>
                <c:pt idx="23">
                  <c:v>5</c:v>
                </c:pt>
                <c:pt idx="24">
                  <c:v>7</c:v>
                </c:pt>
                <c:pt idx="25">
                  <c:v>9</c:v>
                </c:pt>
                <c:pt idx="26">
                  <c:v>12</c:v>
                </c:pt>
                <c:pt idx="27">
                  <c:v>12</c:v>
                </c:pt>
                <c:pt idx="28">
                  <c:v>16</c:v>
                </c:pt>
                <c:pt idx="29">
                  <c:v>17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Temporale OTS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4789990884735444"/>
          <c:h val="0.75459958405649696"/>
        </c:manualLayout>
      </c:layout>
      <c:line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Totale OTS</c:v>
                </c:pt>
              </c:strCache>
            </c:strRef>
          </c:tx>
          <c:spPr>
            <a:ln w="28575" cap="rnd">
              <a:solidFill>
                <a:srgbClr val="4198A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198AF"/>
              </a:solidFill>
              <a:ln w="9525">
                <a:solidFill>
                  <a:srgbClr val="4198AF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15513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268000</c:v>
                </c:pt>
                <c:pt idx="13">
                  <c:v>0</c:v>
                </c:pt>
                <c:pt idx="14">
                  <c:v>3818978</c:v>
                </c:pt>
                <c:pt idx="15">
                  <c:v>0</c:v>
                </c:pt>
                <c:pt idx="16">
                  <c:v>0</c:v>
                </c:pt>
                <c:pt idx="17">
                  <c:v>15667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40000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72827</c:v>
                </c:pt>
                <c:pt idx="32">
                  <c:v>0</c:v>
                </c:pt>
                <c:pt idx="33">
                  <c:v>0</c:v>
                </c:pt>
                <c:pt idx="34">
                  <c:v>1103323</c:v>
                </c:pt>
                <c:pt idx="35">
                  <c:v>0</c:v>
                </c:pt>
                <c:pt idx="36">
                  <c:v>0</c:v>
                </c:pt>
                <c:pt idx="37">
                  <c:v>364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31000</c:v>
                </c:pt>
                <c:pt idx="51">
                  <c:v>368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371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95858</c:v>
                </c:pt>
                <c:pt idx="75">
                  <c:v>0</c:v>
                </c:pt>
                <c:pt idx="76">
                  <c:v>0</c:v>
                </c:pt>
                <c:pt idx="77">
                  <c:v>58000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27000</c:v>
                </c:pt>
                <c:pt idx="89">
                  <c:v>0</c:v>
                </c:pt>
                <c:pt idx="90">
                  <c:v>0</c:v>
                </c:pt>
                <c:pt idx="91">
                  <c:v>4646846</c:v>
                </c:pt>
                <c:pt idx="92">
                  <c:v>0</c:v>
                </c:pt>
                <c:pt idx="93">
                  <c:v>7210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665807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7429</c:v>
                </c:pt>
                <c:pt idx="104">
                  <c:v>0</c:v>
                </c:pt>
                <c:pt idx="105">
                  <c:v>149356</c:v>
                </c:pt>
                <c:pt idx="106">
                  <c:v>3660940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488000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50000</c:v>
                </c:pt>
                <c:pt idx="124">
                  <c:v>84000</c:v>
                </c:pt>
                <c:pt idx="125">
                  <c:v>40634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7428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375</c:v>
                </c:pt>
                <c:pt idx="138">
                  <c:v>0</c:v>
                </c:pt>
                <c:pt idx="139">
                  <c:v>0</c:v>
                </c:pt>
                <c:pt idx="140">
                  <c:v>56637</c:v>
                </c:pt>
                <c:pt idx="141">
                  <c:v>0</c:v>
                </c:pt>
                <c:pt idx="142">
                  <c:v>4370</c:v>
                </c:pt>
                <c:pt idx="143">
                  <c:v>0</c:v>
                </c:pt>
                <c:pt idx="144">
                  <c:v>0</c:v>
                </c:pt>
                <c:pt idx="145">
                  <c:v>1815695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925394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294219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9305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368</c:v>
                </c:pt>
                <c:pt idx="170">
                  <c:v>1343520</c:v>
                </c:pt>
                <c:pt idx="171">
                  <c:v>61000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1374904</c:v>
                </c:pt>
                <c:pt idx="176">
                  <c:v>27735</c:v>
                </c:pt>
                <c:pt idx="177">
                  <c:v>0</c:v>
                </c:pt>
                <c:pt idx="178">
                  <c:v>1151388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1512047</c:v>
                </c:pt>
                <c:pt idx="191">
                  <c:v>7355</c:v>
                </c:pt>
                <c:pt idx="192">
                  <c:v>57000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22103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1893</c:v>
                </c:pt>
                <c:pt idx="206">
                  <c:v>73</c:v>
                </c:pt>
                <c:pt idx="207">
                  <c:v>0</c:v>
                </c:pt>
                <c:pt idx="208">
                  <c:v>364</c:v>
                </c:pt>
                <c:pt idx="209">
                  <c:v>0</c:v>
                </c:pt>
                <c:pt idx="210">
                  <c:v>0</c:v>
                </c:pt>
                <c:pt idx="211">
                  <c:v>7283</c:v>
                </c:pt>
                <c:pt idx="212">
                  <c:v>0</c:v>
                </c:pt>
                <c:pt idx="213">
                  <c:v>0</c:v>
                </c:pt>
                <c:pt idx="214">
                  <c:v>10815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86000</c:v>
                </c:pt>
                <c:pt idx="219">
                  <c:v>0</c:v>
                </c:pt>
                <c:pt idx="220">
                  <c:v>1966</c:v>
                </c:pt>
                <c:pt idx="221">
                  <c:v>0</c:v>
                </c:pt>
                <c:pt idx="222">
                  <c:v>0</c:v>
                </c:pt>
                <c:pt idx="223">
                  <c:v>368</c:v>
                </c:pt>
                <c:pt idx="224">
                  <c:v>0</c:v>
                </c:pt>
                <c:pt idx="225">
                  <c:v>0</c:v>
                </c:pt>
                <c:pt idx="226">
                  <c:v>7356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Media</c:v>
                </c:pt>
              </c:strCache>
            </c:strRef>
          </c:tx>
          <c:spPr>
            <a:ln w="12700" cap="rnd">
              <a:solidFill>
                <a:srgbClr val="4198AF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104932</c:v>
                </c:pt>
                <c:pt idx="1">
                  <c:v>104932</c:v>
                </c:pt>
                <c:pt idx="2">
                  <c:v>104932</c:v>
                </c:pt>
                <c:pt idx="3">
                  <c:v>104932</c:v>
                </c:pt>
                <c:pt idx="4">
                  <c:v>104932</c:v>
                </c:pt>
                <c:pt idx="5">
                  <c:v>104932</c:v>
                </c:pt>
                <c:pt idx="6">
                  <c:v>104932</c:v>
                </c:pt>
                <c:pt idx="7">
                  <c:v>104932</c:v>
                </c:pt>
                <c:pt idx="8">
                  <c:v>104932</c:v>
                </c:pt>
                <c:pt idx="9">
                  <c:v>104932</c:v>
                </c:pt>
                <c:pt idx="10">
                  <c:v>104932</c:v>
                </c:pt>
                <c:pt idx="11">
                  <c:v>104932</c:v>
                </c:pt>
                <c:pt idx="12">
                  <c:v>104932</c:v>
                </c:pt>
                <c:pt idx="13">
                  <c:v>104932</c:v>
                </c:pt>
                <c:pt idx="14">
                  <c:v>104932</c:v>
                </c:pt>
                <c:pt idx="15">
                  <c:v>104932</c:v>
                </c:pt>
                <c:pt idx="16">
                  <c:v>104932</c:v>
                </c:pt>
                <c:pt idx="17">
                  <c:v>104932</c:v>
                </c:pt>
                <c:pt idx="18">
                  <c:v>104932</c:v>
                </c:pt>
                <c:pt idx="19">
                  <c:v>104932</c:v>
                </c:pt>
                <c:pt idx="20">
                  <c:v>104932</c:v>
                </c:pt>
                <c:pt idx="21">
                  <c:v>104932</c:v>
                </c:pt>
                <c:pt idx="22">
                  <c:v>104932</c:v>
                </c:pt>
                <c:pt idx="23">
                  <c:v>104932</c:v>
                </c:pt>
                <c:pt idx="24">
                  <c:v>104932</c:v>
                </c:pt>
                <c:pt idx="25">
                  <c:v>104932</c:v>
                </c:pt>
                <c:pt idx="26">
                  <c:v>104932</c:v>
                </c:pt>
                <c:pt idx="27">
                  <c:v>104932</c:v>
                </c:pt>
                <c:pt idx="28">
                  <c:v>104932</c:v>
                </c:pt>
                <c:pt idx="29">
                  <c:v>104932</c:v>
                </c:pt>
                <c:pt idx="30">
                  <c:v>104932</c:v>
                </c:pt>
                <c:pt idx="31">
                  <c:v>104932</c:v>
                </c:pt>
                <c:pt idx="32">
                  <c:v>104932</c:v>
                </c:pt>
                <c:pt idx="33">
                  <c:v>104932</c:v>
                </c:pt>
                <c:pt idx="34">
                  <c:v>104932</c:v>
                </c:pt>
                <c:pt idx="35">
                  <c:v>104932</c:v>
                </c:pt>
                <c:pt idx="36">
                  <c:v>104932</c:v>
                </c:pt>
                <c:pt idx="37">
                  <c:v>104932</c:v>
                </c:pt>
                <c:pt idx="38">
                  <c:v>104932</c:v>
                </c:pt>
                <c:pt idx="39">
                  <c:v>104932</c:v>
                </c:pt>
                <c:pt idx="40">
                  <c:v>104932</c:v>
                </c:pt>
                <c:pt idx="41">
                  <c:v>104932</c:v>
                </c:pt>
                <c:pt idx="42">
                  <c:v>104932</c:v>
                </c:pt>
                <c:pt idx="43">
                  <c:v>104932</c:v>
                </c:pt>
                <c:pt idx="44">
                  <c:v>104932</c:v>
                </c:pt>
                <c:pt idx="45">
                  <c:v>104932</c:v>
                </c:pt>
                <c:pt idx="46">
                  <c:v>104932</c:v>
                </c:pt>
                <c:pt idx="47">
                  <c:v>104932</c:v>
                </c:pt>
                <c:pt idx="48">
                  <c:v>104932</c:v>
                </c:pt>
                <c:pt idx="49">
                  <c:v>104932</c:v>
                </c:pt>
                <c:pt idx="50">
                  <c:v>104932</c:v>
                </c:pt>
                <c:pt idx="51">
                  <c:v>104932</c:v>
                </c:pt>
                <c:pt idx="52">
                  <c:v>104932</c:v>
                </c:pt>
                <c:pt idx="53">
                  <c:v>104932</c:v>
                </c:pt>
                <c:pt idx="54">
                  <c:v>104932</c:v>
                </c:pt>
                <c:pt idx="55">
                  <c:v>104932</c:v>
                </c:pt>
                <c:pt idx="56">
                  <c:v>104932</c:v>
                </c:pt>
                <c:pt idx="57">
                  <c:v>104932</c:v>
                </c:pt>
                <c:pt idx="58">
                  <c:v>104932</c:v>
                </c:pt>
                <c:pt idx="59">
                  <c:v>104932</c:v>
                </c:pt>
                <c:pt idx="60">
                  <c:v>104932</c:v>
                </c:pt>
                <c:pt idx="61">
                  <c:v>104932</c:v>
                </c:pt>
                <c:pt idx="62">
                  <c:v>104932</c:v>
                </c:pt>
                <c:pt idx="63">
                  <c:v>104932</c:v>
                </c:pt>
                <c:pt idx="64">
                  <c:v>104932</c:v>
                </c:pt>
                <c:pt idx="65">
                  <c:v>104932</c:v>
                </c:pt>
                <c:pt idx="66">
                  <c:v>104932</c:v>
                </c:pt>
                <c:pt idx="67">
                  <c:v>104932</c:v>
                </c:pt>
                <c:pt idx="68">
                  <c:v>104932</c:v>
                </c:pt>
                <c:pt idx="69">
                  <c:v>104932</c:v>
                </c:pt>
                <c:pt idx="70">
                  <c:v>104932</c:v>
                </c:pt>
                <c:pt idx="71">
                  <c:v>104932</c:v>
                </c:pt>
                <c:pt idx="72">
                  <c:v>104932</c:v>
                </c:pt>
                <c:pt idx="73">
                  <c:v>104932</c:v>
                </c:pt>
                <c:pt idx="74">
                  <c:v>104932</c:v>
                </c:pt>
                <c:pt idx="75">
                  <c:v>104932</c:v>
                </c:pt>
                <c:pt idx="76">
                  <c:v>104932</c:v>
                </c:pt>
                <c:pt idx="77">
                  <c:v>104932</c:v>
                </c:pt>
                <c:pt idx="78">
                  <c:v>104932</c:v>
                </c:pt>
                <c:pt idx="79">
                  <c:v>104932</c:v>
                </c:pt>
                <c:pt idx="80">
                  <c:v>104932</c:v>
                </c:pt>
                <c:pt idx="81">
                  <c:v>104932</c:v>
                </c:pt>
                <c:pt idx="82">
                  <c:v>104932</c:v>
                </c:pt>
                <c:pt idx="83">
                  <c:v>104932</c:v>
                </c:pt>
                <c:pt idx="84">
                  <c:v>104932</c:v>
                </c:pt>
                <c:pt idx="85">
                  <c:v>104932</c:v>
                </c:pt>
                <c:pt idx="86">
                  <c:v>104932</c:v>
                </c:pt>
                <c:pt idx="87">
                  <c:v>104932</c:v>
                </c:pt>
                <c:pt idx="88">
                  <c:v>104932</c:v>
                </c:pt>
                <c:pt idx="89">
                  <c:v>104932</c:v>
                </c:pt>
                <c:pt idx="90">
                  <c:v>104932</c:v>
                </c:pt>
                <c:pt idx="91">
                  <c:v>104932</c:v>
                </c:pt>
                <c:pt idx="92">
                  <c:v>104932</c:v>
                </c:pt>
                <c:pt idx="93">
                  <c:v>104932</c:v>
                </c:pt>
                <c:pt idx="94">
                  <c:v>104932</c:v>
                </c:pt>
                <c:pt idx="95">
                  <c:v>104932</c:v>
                </c:pt>
                <c:pt idx="96">
                  <c:v>104932</c:v>
                </c:pt>
                <c:pt idx="97">
                  <c:v>104932</c:v>
                </c:pt>
                <c:pt idx="98">
                  <c:v>104932</c:v>
                </c:pt>
                <c:pt idx="99">
                  <c:v>104932</c:v>
                </c:pt>
                <c:pt idx="100">
                  <c:v>104932</c:v>
                </c:pt>
                <c:pt idx="101">
                  <c:v>104932</c:v>
                </c:pt>
                <c:pt idx="102">
                  <c:v>104932</c:v>
                </c:pt>
                <c:pt idx="103">
                  <c:v>104932</c:v>
                </c:pt>
                <c:pt idx="104">
                  <c:v>104932</c:v>
                </c:pt>
                <c:pt idx="105">
                  <c:v>104932</c:v>
                </c:pt>
                <c:pt idx="106">
                  <c:v>104932</c:v>
                </c:pt>
                <c:pt idx="107">
                  <c:v>104932</c:v>
                </c:pt>
                <c:pt idx="108">
                  <c:v>104932</c:v>
                </c:pt>
                <c:pt idx="109">
                  <c:v>104932</c:v>
                </c:pt>
                <c:pt idx="110">
                  <c:v>104932</c:v>
                </c:pt>
                <c:pt idx="111">
                  <c:v>104932</c:v>
                </c:pt>
                <c:pt idx="112">
                  <c:v>104932</c:v>
                </c:pt>
                <c:pt idx="113">
                  <c:v>104932</c:v>
                </c:pt>
                <c:pt idx="114">
                  <c:v>104932</c:v>
                </c:pt>
                <c:pt idx="115">
                  <c:v>104932</c:v>
                </c:pt>
                <c:pt idx="116">
                  <c:v>104932</c:v>
                </c:pt>
                <c:pt idx="117">
                  <c:v>104932</c:v>
                </c:pt>
                <c:pt idx="118">
                  <c:v>104932</c:v>
                </c:pt>
                <c:pt idx="119">
                  <c:v>104932</c:v>
                </c:pt>
                <c:pt idx="120">
                  <c:v>104932</c:v>
                </c:pt>
                <c:pt idx="121">
                  <c:v>104932</c:v>
                </c:pt>
                <c:pt idx="122">
                  <c:v>104932</c:v>
                </c:pt>
                <c:pt idx="123">
                  <c:v>104932</c:v>
                </c:pt>
                <c:pt idx="124">
                  <c:v>104932</c:v>
                </c:pt>
                <c:pt idx="125">
                  <c:v>104932</c:v>
                </c:pt>
                <c:pt idx="126">
                  <c:v>104932</c:v>
                </c:pt>
                <c:pt idx="127">
                  <c:v>104932</c:v>
                </c:pt>
                <c:pt idx="128">
                  <c:v>104932</c:v>
                </c:pt>
                <c:pt idx="129">
                  <c:v>104932</c:v>
                </c:pt>
                <c:pt idx="130">
                  <c:v>104932</c:v>
                </c:pt>
                <c:pt idx="131">
                  <c:v>104932</c:v>
                </c:pt>
                <c:pt idx="132">
                  <c:v>104932</c:v>
                </c:pt>
                <c:pt idx="133">
                  <c:v>104932</c:v>
                </c:pt>
                <c:pt idx="134">
                  <c:v>104932</c:v>
                </c:pt>
                <c:pt idx="135">
                  <c:v>104932</c:v>
                </c:pt>
                <c:pt idx="136">
                  <c:v>104932</c:v>
                </c:pt>
                <c:pt idx="137">
                  <c:v>104932</c:v>
                </c:pt>
                <c:pt idx="138">
                  <c:v>104932</c:v>
                </c:pt>
                <c:pt idx="139">
                  <c:v>104932</c:v>
                </c:pt>
                <c:pt idx="140">
                  <c:v>104932</c:v>
                </c:pt>
                <c:pt idx="141">
                  <c:v>104932</c:v>
                </c:pt>
                <c:pt idx="142">
                  <c:v>104932</c:v>
                </c:pt>
                <c:pt idx="143">
                  <c:v>104932</c:v>
                </c:pt>
                <c:pt idx="144">
                  <c:v>104932</c:v>
                </c:pt>
                <c:pt idx="145">
                  <c:v>104932</c:v>
                </c:pt>
                <c:pt idx="146">
                  <c:v>104932</c:v>
                </c:pt>
                <c:pt idx="147">
                  <c:v>104932</c:v>
                </c:pt>
                <c:pt idx="148">
                  <c:v>104932</c:v>
                </c:pt>
                <c:pt idx="149">
                  <c:v>104932</c:v>
                </c:pt>
                <c:pt idx="150">
                  <c:v>104932</c:v>
                </c:pt>
                <c:pt idx="151">
                  <c:v>104932</c:v>
                </c:pt>
                <c:pt idx="152">
                  <c:v>104932</c:v>
                </c:pt>
                <c:pt idx="153">
                  <c:v>104932</c:v>
                </c:pt>
                <c:pt idx="154">
                  <c:v>104932</c:v>
                </c:pt>
                <c:pt idx="155">
                  <c:v>104932</c:v>
                </c:pt>
                <c:pt idx="156">
                  <c:v>104932</c:v>
                </c:pt>
                <c:pt idx="157">
                  <c:v>104932</c:v>
                </c:pt>
                <c:pt idx="158">
                  <c:v>104932</c:v>
                </c:pt>
                <c:pt idx="159">
                  <c:v>104932</c:v>
                </c:pt>
                <c:pt idx="160">
                  <c:v>104932</c:v>
                </c:pt>
                <c:pt idx="161">
                  <c:v>104932</c:v>
                </c:pt>
                <c:pt idx="162">
                  <c:v>104932</c:v>
                </c:pt>
                <c:pt idx="163">
                  <c:v>104932</c:v>
                </c:pt>
                <c:pt idx="164">
                  <c:v>104932</c:v>
                </c:pt>
                <c:pt idx="165">
                  <c:v>104932</c:v>
                </c:pt>
                <c:pt idx="166">
                  <c:v>104932</c:v>
                </c:pt>
                <c:pt idx="167">
                  <c:v>104932</c:v>
                </c:pt>
                <c:pt idx="168">
                  <c:v>104932</c:v>
                </c:pt>
                <c:pt idx="169">
                  <c:v>104932</c:v>
                </c:pt>
                <c:pt idx="170">
                  <c:v>104932</c:v>
                </c:pt>
                <c:pt idx="171">
                  <c:v>104932</c:v>
                </c:pt>
                <c:pt idx="172">
                  <c:v>104932</c:v>
                </c:pt>
                <c:pt idx="173">
                  <c:v>104932</c:v>
                </c:pt>
                <c:pt idx="174">
                  <c:v>104932</c:v>
                </c:pt>
                <c:pt idx="175">
                  <c:v>104932</c:v>
                </c:pt>
                <c:pt idx="176">
                  <c:v>104932</c:v>
                </c:pt>
                <c:pt idx="177">
                  <c:v>104932</c:v>
                </c:pt>
                <c:pt idx="178">
                  <c:v>104932</c:v>
                </c:pt>
                <c:pt idx="179">
                  <c:v>104932</c:v>
                </c:pt>
                <c:pt idx="180">
                  <c:v>104932</c:v>
                </c:pt>
                <c:pt idx="181">
                  <c:v>104932</c:v>
                </c:pt>
                <c:pt idx="182">
                  <c:v>104932</c:v>
                </c:pt>
                <c:pt idx="183">
                  <c:v>104932</c:v>
                </c:pt>
                <c:pt idx="184">
                  <c:v>104932</c:v>
                </c:pt>
                <c:pt idx="185">
                  <c:v>104932</c:v>
                </c:pt>
                <c:pt idx="186">
                  <c:v>104932</c:v>
                </c:pt>
                <c:pt idx="187">
                  <c:v>104932</c:v>
                </c:pt>
                <c:pt idx="188">
                  <c:v>104932</c:v>
                </c:pt>
                <c:pt idx="189">
                  <c:v>104932</c:v>
                </c:pt>
                <c:pt idx="190">
                  <c:v>104932</c:v>
                </c:pt>
                <c:pt idx="191">
                  <c:v>104932</c:v>
                </c:pt>
                <c:pt idx="192">
                  <c:v>104932</c:v>
                </c:pt>
                <c:pt idx="193">
                  <c:v>104932</c:v>
                </c:pt>
                <c:pt idx="194">
                  <c:v>104932</c:v>
                </c:pt>
                <c:pt idx="195">
                  <c:v>104932</c:v>
                </c:pt>
                <c:pt idx="196">
                  <c:v>104932</c:v>
                </c:pt>
                <c:pt idx="197">
                  <c:v>104932</c:v>
                </c:pt>
                <c:pt idx="198">
                  <c:v>104932</c:v>
                </c:pt>
                <c:pt idx="199">
                  <c:v>104932</c:v>
                </c:pt>
                <c:pt idx="200">
                  <c:v>104932</c:v>
                </c:pt>
                <c:pt idx="201">
                  <c:v>104932</c:v>
                </c:pt>
                <c:pt idx="202">
                  <c:v>104932</c:v>
                </c:pt>
                <c:pt idx="203">
                  <c:v>104932</c:v>
                </c:pt>
                <c:pt idx="204">
                  <c:v>104932</c:v>
                </c:pt>
                <c:pt idx="205">
                  <c:v>104932</c:v>
                </c:pt>
                <c:pt idx="206">
                  <c:v>104932</c:v>
                </c:pt>
                <c:pt idx="207">
                  <c:v>104932</c:v>
                </c:pt>
                <c:pt idx="208">
                  <c:v>104932</c:v>
                </c:pt>
                <c:pt idx="209">
                  <c:v>104932</c:v>
                </c:pt>
                <c:pt idx="210">
                  <c:v>104932</c:v>
                </c:pt>
                <c:pt idx="211">
                  <c:v>104932</c:v>
                </c:pt>
                <c:pt idx="212">
                  <c:v>104932</c:v>
                </c:pt>
                <c:pt idx="213">
                  <c:v>104932</c:v>
                </c:pt>
                <c:pt idx="214">
                  <c:v>104932</c:v>
                </c:pt>
                <c:pt idx="215">
                  <c:v>104932</c:v>
                </c:pt>
                <c:pt idx="216">
                  <c:v>104932</c:v>
                </c:pt>
                <c:pt idx="217">
                  <c:v>104932</c:v>
                </c:pt>
                <c:pt idx="218">
                  <c:v>104932</c:v>
                </c:pt>
                <c:pt idx="219">
                  <c:v>104932</c:v>
                </c:pt>
                <c:pt idx="220">
                  <c:v>104932</c:v>
                </c:pt>
                <c:pt idx="221">
                  <c:v>104932</c:v>
                </c:pt>
                <c:pt idx="222">
                  <c:v>104932</c:v>
                </c:pt>
                <c:pt idx="223">
                  <c:v>104932</c:v>
                </c:pt>
                <c:pt idx="224">
                  <c:v>104932</c:v>
                </c:pt>
                <c:pt idx="225">
                  <c:v>104932</c:v>
                </c:pt>
                <c:pt idx="226">
                  <c:v>104932</c:v>
                </c:pt>
                <c:pt idx="227">
                  <c:v>104932</c:v>
                </c:pt>
                <c:pt idx="228">
                  <c:v>104932</c:v>
                </c:pt>
                <c:pt idx="229">
                  <c:v>104932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33600"/>
        <c:axId val="71035136"/>
      </c:line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Opportunity To See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125802297128256"/>
          <c:y val="0.13299747563569556"/>
          <c:w val="0.427090875505162"/>
          <c:h val="0.65378862855930509"/>
        </c:manualLayout>
      </c:layout>
      <c:doughnutChart>
        <c:varyColors val="1"/>
        <c:ser>
          <c:idx val="0"/>
          <c:order val="0"/>
          <c:tx>
            <c:strRef>
              <c:f>Dati!$B$1</c:f>
              <c:strCache>
                <c:ptCount val="1"/>
                <c:pt idx="0">
                  <c:v>Sul totale</c:v>
                </c:pt>
              </c:strCache>
            </c:strRef>
          </c:tx>
          <c:dPt>
            <c:idx val="0"/>
            <c:bubble3D val="0"/>
            <c:spPr>
              <a:solidFill>
                <a:srgbClr val="17A6F2"/>
              </a:solidFill>
            </c:spPr>
            <c:extLst>
              <c:ext xmlns:c16="http://schemas.microsoft.com/office/drawing/2014/chart" uri="{C3380CC4-5D6E-409C-BE32-E72D297353CC}">
                <c16:uniqueId val="{00000000-B012-4D0A-8D1D-D9DA926BAB01}"/>
              </c:ext>
            </c:extLst>
          </c:dPt>
          <c:dPt>
            <c:idx val="1"/>
            <c:bubble3D val="0"/>
            <c:spPr>
              <a:solidFill>
                <a:srgbClr val="004FFF"/>
              </a:solidFill>
            </c:spPr>
            <c:extLst>
              <c:ext xmlns:c16="http://schemas.microsoft.com/office/drawing/2014/chart" uri="{C3380CC4-5D6E-409C-BE32-E72D297353CC}">
                <c16:uniqueId val="{00000001-B012-4D0A-8D1D-D9DA926BAB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2-B012-4D0A-8D1D-D9DA926BAB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B012-4D0A-8D1D-D9DA926BAB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B012-4D0A-8D1D-D9DA926BAB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Dati!$A$2:$A$3</c:f>
              <c:strCache>
                <c:ptCount val="2"/>
                <c:pt idx="0">
                  <c:v>Stampa</c:v>
                </c:pt>
                <c:pt idx="1">
                  <c:v>Web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3800332</c:v>
                </c:pt>
                <c:pt idx="1">
                  <c:v>20334120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B012-4D0A-8D1D-D9DA926BAB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734473546639878E-3"/>
          <c:y val="0.87693143825232422"/>
          <c:w val="0.9918265816080668"/>
          <c:h val="0.1230685135571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OTS per Media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4789990884735444"/>
          <c:h val="0.75459958405649696"/>
        </c:manualLayout>
      </c:layout>
      <c:line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Stampa</c:v>
                </c:pt>
              </c:strCache>
            </c:strRef>
          </c:tx>
          <c:spPr>
            <a:ln w="28575" cap="rnd">
              <a:solidFill>
                <a:srgbClr val="17A6F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7A6F2"/>
              </a:solidFill>
              <a:ln w="9525">
                <a:solidFill>
                  <a:srgbClr val="17A6F2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123000</c:v>
                </c:pt>
                <c:pt idx="13">
                  <c:v>0</c:v>
                </c:pt>
                <c:pt idx="14">
                  <c:v>261000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308000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40000</c:v>
                </c:pt>
                <c:pt idx="40">
                  <c:v>0</c:v>
                </c:pt>
                <c:pt idx="41">
                  <c:v>31000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142000</c:v>
                </c:pt>
                <c:pt idx="46">
                  <c:v>0</c:v>
                </c:pt>
                <c:pt idx="47">
                  <c:v>0</c:v>
                </c:pt>
                <c:pt idx="48">
                  <c:v>61000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57000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58000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31000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27000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1391332</c:v>
                </c:pt>
                <c:pt idx="116">
                  <c:v>0</c:v>
                </c:pt>
                <c:pt idx="117">
                  <c:v>0</c:v>
                </c:pt>
                <c:pt idx="118">
                  <c:v>27000</c:v>
                </c:pt>
                <c:pt idx="119">
                  <c:v>0</c:v>
                </c:pt>
                <c:pt idx="120">
                  <c:v>488000</c:v>
                </c:pt>
                <c:pt idx="121">
                  <c:v>0</c:v>
                </c:pt>
                <c:pt idx="122">
                  <c:v>0</c:v>
                </c:pt>
                <c:pt idx="123">
                  <c:v>84000</c:v>
                </c:pt>
                <c:pt idx="124">
                  <c:v>0</c:v>
                </c:pt>
                <c:pt idx="125">
                  <c:v>84000</c:v>
                </c:pt>
                <c:pt idx="126">
                  <c:v>0</c:v>
                </c:pt>
                <c:pt idx="127">
                  <c:v>183000</c:v>
                </c:pt>
                <c:pt idx="128">
                  <c:v>86000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268000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50000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Web</c:v>
                </c:pt>
              </c:strCache>
            </c:strRef>
          </c:tx>
          <c:spPr>
            <a:ln w="28575" cap="rnd">
              <a:solidFill>
                <a:srgbClr val="004F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4FFF"/>
              </a:solidFill>
              <a:ln w="9525">
                <a:solidFill>
                  <a:srgbClr val="004FFF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1692695</c:v>
                </c:pt>
                <c:pt idx="13">
                  <c:v>0</c:v>
                </c:pt>
                <c:pt idx="14">
                  <c:v>1082520</c:v>
                </c:pt>
                <c:pt idx="15">
                  <c:v>10815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3352940</c:v>
                </c:pt>
                <c:pt idx="27">
                  <c:v>7210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7283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1893</c:v>
                </c:pt>
                <c:pt idx="39">
                  <c:v>0</c:v>
                </c:pt>
                <c:pt idx="40">
                  <c:v>15513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7356</c:v>
                </c:pt>
                <c:pt idx="46">
                  <c:v>4646846</c:v>
                </c:pt>
                <c:pt idx="47">
                  <c:v>95858</c:v>
                </c:pt>
                <c:pt idx="48">
                  <c:v>0</c:v>
                </c:pt>
                <c:pt idx="49">
                  <c:v>0</c:v>
                </c:pt>
                <c:pt idx="50">
                  <c:v>4370</c:v>
                </c:pt>
                <c:pt idx="51">
                  <c:v>0</c:v>
                </c:pt>
                <c:pt idx="52">
                  <c:v>7356</c:v>
                </c:pt>
                <c:pt idx="53">
                  <c:v>364</c:v>
                </c:pt>
                <c:pt idx="54">
                  <c:v>0</c:v>
                </c:pt>
                <c:pt idx="55">
                  <c:v>1151388</c:v>
                </c:pt>
                <c:pt idx="56">
                  <c:v>1966</c:v>
                </c:pt>
                <c:pt idx="57">
                  <c:v>364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72827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7428</c:v>
                </c:pt>
                <c:pt idx="67">
                  <c:v>368</c:v>
                </c:pt>
                <c:pt idx="68">
                  <c:v>294219</c:v>
                </c:pt>
                <c:pt idx="69">
                  <c:v>56637</c:v>
                </c:pt>
                <c:pt idx="70">
                  <c:v>9634</c:v>
                </c:pt>
                <c:pt idx="71">
                  <c:v>368</c:v>
                </c:pt>
                <c:pt idx="72">
                  <c:v>73</c:v>
                </c:pt>
                <c:pt idx="73">
                  <c:v>7355</c:v>
                </c:pt>
                <c:pt idx="74">
                  <c:v>735</c:v>
                </c:pt>
                <c:pt idx="75">
                  <c:v>368</c:v>
                </c:pt>
                <c:pt idx="76">
                  <c:v>1103323</c:v>
                </c:pt>
                <c:pt idx="77">
                  <c:v>15667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2427646</c:v>
                </c:pt>
                <c:pt idx="116">
                  <c:v>371</c:v>
                </c:pt>
                <c:pt idx="117">
                  <c:v>7429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9305</c:v>
                </c:pt>
                <c:pt idx="125">
                  <c:v>841394</c:v>
                </c:pt>
                <c:pt idx="126">
                  <c:v>1512047</c:v>
                </c:pt>
                <c:pt idx="127">
                  <c:v>1191904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375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22103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665807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TV</c:v>
                </c:pt>
              </c:strCache>
            </c:strRef>
          </c:tx>
          <c:spPr>
            <a:ln w="28575" cap="rnd">
              <a:solidFill>
                <a:srgbClr val="15057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50578"/>
              </a:solidFill>
              <a:ln w="9525">
                <a:solidFill>
                  <a:srgbClr val="150578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Dati!$D$2:$D$231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3"/>
          <c:order val="3"/>
          <c:tx>
            <c:strRef>
              <c:f>Dati!$E$1</c:f>
              <c:strCache>
                <c:ptCount val="1"/>
                <c:pt idx="0">
                  <c:v>Radio</c:v>
                </c:pt>
              </c:strCache>
            </c:strRef>
          </c:tx>
          <c:spPr>
            <a:ln w="28575" cap="rnd">
              <a:solidFill>
                <a:srgbClr val="1F77B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F77B4"/>
              </a:solidFill>
              <a:ln w="9525">
                <a:solidFill>
                  <a:srgbClr val="1F77B4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Dati!$E$2:$E$231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4"/>
          <c:order val="4"/>
          <c:tx>
            <c:strRef>
              <c:f>Dati!$F$1</c:f>
              <c:strCache>
                <c:ptCount val="1"/>
                <c:pt idx="0">
                  <c:v>Social Media</c:v>
                </c:pt>
              </c:strCache>
            </c:strRef>
          </c:tx>
          <c:spPr>
            <a:ln w="28575" cap="rnd">
              <a:solidFill>
                <a:srgbClr val="8E4AC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E4AC3"/>
              </a:solidFill>
              <a:ln w="9525">
                <a:solidFill>
                  <a:srgbClr val="8E4AC3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Dati!$F$2:$F$231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33600"/>
        <c:axId val="71035136"/>
      </c:line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OTS per Rubrica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Stampa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40000</c:v>
                </c:pt>
                <c:pt idx="1">
                  <c:v>3760332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004FFF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Dati!$C$2:$C$3</c:f>
              <c:numCache>
                <c:formatCode>#,##0</c:formatCode>
                <c:ptCount val="2"/>
                <c:pt idx="0">
                  <c:v>211168</c:v>
                </c:pt>
                <c:pt idx="1">
                  <c:v>20122952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rgbClr val="150578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Dati!$D$2:$D$3</c:f>
              <c:numCache>
                <c:formatCode>#,##0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3"/>
          <c:order val="3"/>
          <c:tx>
            <c:strRef>
              <c:f>Dati!$E$1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1F77B4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Dati!$E$2:$E$3</c:f>
              <c:numCache>
                <c:formatCode>#,##0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4"/>
          <c:order val="4"/>
          <c:tx>
            <c:strRef>
              <c:f>Dati!$F$1</c:f>
              <c:strCache>
                <c:ptCount val="1"/>
                <c:pt idx="0">
                  <c:v>Social Media</c:v>
                </c:pt>
              </c:strCache>
            </c:strRef>
          </c:tx>
          <c:spPr>
            <a:solidFill>
              <a:srgbClr val="8E4AC3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Dati!$F$2:$F$3</c:f>
              <c:numCache>
                <c:formatCode>#,##0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OTS per Target Fonti - top 10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Totale OTS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Dati!$A$2:$A$11</c:f>
              <c:strCache>
                <c:ptCount val="10"/>
                <c:pt idx="0">
                  <c:v>Energia / Ambiente</c:v>
                </c:pt>
                <c:pt idx="1">
                  <c:v>Lifestyle</c:v>
                </c:pt>
                <c:pt idx="2">
                  <c:v>Medicina</c:v>
                </c:pt>
                <c:pt idx="3">
                  <c:v>Cucina / Gastronomia</c:v>
                </c:pt>
                <c:pt idx="4">
                  <c:v>Arredamento / Design</c:v>
                </c:pt>
                <c:pt idx="5">
                  <c:v>Arte/Cultura / Spettacoli</c:v>
                </c:pt>
                <c:pt idx="6">
                  <c:v>Altro / Attualita' varia</c:v>
                </c:pt>
                <c:pt idx="7">
                  <c:v>Politica e ServiziPubblici</c:v>
                </c:pt>
                <c:pt idx="8">
                  <c:v>Informazione Locale</c:v>
                </c:pt>
                <c:pt idx="9">
                  <c:v>Informazione Nazionale</c:v>
                </c:pt>
              </c:strCache>
            </c:strRef>
          </c:cat>
          <c:val>
            <c:numRef>
              <c:f>Dati!$B$2:$B$11</c:f>
              <c:numCache>
                <c:formatCode>#,##0</c:formatCode>
                <c:ptCount val="10"/>
                <c:pt idx="0">
                  <c:v>151</c:v>
                </c:pt>
                <c:pt idx="1">
                  <c:v>1516</c:v>
                </c:pt>
                <c:pt idx="2">
                  <c:v>14784</c:v>
                </c:pt>
                <c:pt idx="3">
                  <c:v>14989</c:v>
                </c:pt>
                <c:pt idx="4">
                  <c:v>56637</c:v>
                </c:pt>
                <c:pt idx="5">
                  <c:v>86140</c:v>
                </c:pt>
                <c:pt idx="6">
                  <c:v>243868</c:v>
                </c:pt>
                <c:pt idx="7">
                  <c:v>318196</c:v>
                </c:pt>
                <c:pt idx="8">
                  <c:v>4015384</c:v>
                </c:pt>
                <c:pt idx="9">
                  <c:v>19382787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OTS per Testate Stampa –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Tot. Readership</c:v>
                </c:pt>
              </c:strCache>
            </c:strRef>
          </c:tx>
          <c:spPr>
            <a:solidFill>
              <a:srgbClr val="4BB3FD"/>
            </a:solidFill>
            <a:ln>
              <a:noFill/>
            </a:ln>
            <a:effectLst/>
          </c:spPr>
          <c:invertIfNegative val="0"/>
          <c:cat>
            <c:strRef>
              <c:f>Dati!$A$2:$A$21</c:f>
              <c:strCache>
                <c:ptCount val="20"/>
                <c:pt idx="0">
                  <c:v>L'Inchiesta di Sera</c:v>
                </c:pt>
                <c:pt idx="1">
                  <c:v>L'Eco della Stampa</c:v>
                </c:pt>
                <c:pt idx="2">
                  <c:v>L'Alassino</c:v>
                </c:pt>
                <c:pt idx="3">
                  <c:v>Evatremila</c:v>
                </c:pt>
                <c:pt idx="4">
                  <c:v>Avvenire - Ed. Liguria/Spezia/Ponente</c:v>
                </c:pt>
                <c:pt idx="5">
                  <c:v>Il Messaggero - Ed. Frosinone</c:v>
                </c:pt>
                <c:pt idx="6">
                  <c:v>La Repubblica - Ed. Genova</c:v>
                </c:pt>
                <c:pt idx="7">
                  <c:v>Corriere del Mezzogiorno - Campania (Corriere della Sera)</c:v>
                </c:pt>
                <c:pt idx="8">
                  <c:v>La Gazzetta del Mezzogiorno - Ed. Basilicata</c:v>
                </c:pt>
                <c:pt idx="9">
                  <c:v>La Stampa - Ed. Imperia/Sanremo</c:v>
                </c:pt>
                <c:pt idx="10">
                  <c:v>La Provincia (CO)</c:v>
                </c:pt>
                <c:pt idx="11">
                  <c:v>La Stampa - Ed. Liguria</c:v>
                </c:pt>
                <c:pt idx="12">
                  <c:v>Liberta'</c:v>
                </c:pt>
                <c:pt idx="13">
                  <c:v>Libero Quotidiano</c:v>
                </c:pt>
                <c:pt idx="14">
                  <c:v>La Sicilia</c:v>
                </c:pt>
                <c:pt idx="15">
                  <c:v>Il Secolo XIX - Ed. Imperia</c:v>
                </c:pt>
                <c:pt idx="16">
                  <c:v>Il Secolo XIX - Ed. Levante</c:v>
                </c:pt>
                <c:pt idx="17">
                  <c:v>La Stampa - Ed. Savona</c:v>
                </c:pt>
                <c:pt idx="18">
                  <c:v>Il Secolo XIX - Ed. Savona/Cairo/Val Bormi</c:v>
                </c:pt>
                <c:pt idx="19">
                  <c:v>Il Secolo XIX</c:v>
                </c:pt>
              </c:strCache>
            </c:strRef>
          </c:cat>
          <c:val>
            <c:numRef>
              <c:f>Dati!$B$2:$B$21</c:f>
              <c:numCache>
                <c:formatCode>#,##0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10332</c:v>
                </c:pt>
                <c:pt idx="5">
                  <c:v>52000</c:v>
                </c:pt>
                <c:pt idx="6">
                  <c:v>62000</c:v>
                </c:pt>
                <c:pt idx="7">
                  <c:v>66000</c:v>
                </c:pt>
                <c:pt idx="8">
                  <c:v>91000</c:v>
                </c:pt>
                <c:pt idx="9">
                  <c:v>94000</c:v>
                </c:pt>
                <c:pt idx="10">
                  <c:v>111000</c:v>
                </c:pt>
                <c:pt idx="11">
                  <c:v>132000</c:v>
                </c:pt>
                <c:pt idx="12">
                  <c:v>172000</c:v>
                </c:pt>
                <c:pt idx="13">
                  <c:v>203000</c:v>
                </c:pt>
                <c:pt idx="14">
                  <c:v>226000</c:v>
                </c:pt>
                <c:pt idx="15">
                  <c:v>242000</c:v>
                </c:pt>
                <c:pt idx="16">
                  <c:v>326000</c:v>
                </c:pt>
                <c:pt idx="17">
                  <c:v>414000</c:v>
                </c:pt>
                <c:pt idx="18">
                  <c:v>558000</c:v>
                </c:pt>
                <c:pt idx="19">
                  <c:v>1041000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OTS per Siti Web –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N. copie</c:v>
                </c:pt>
              </c:strCache>
            </c:strRef>
          </c:tx>
          <c:spPr>
            <a:solidFill>
              <a:srgbClr val="004FFF"/>
            </a:solidFill>
            <a:ln>
              <a:noFill/>
            </a:ln>
            <a:effectLst/>
          </c:spPr>
          <c:invertIfNegative val="0"/>
          <c:cat>
            <c:strRef>
              <c:f>Dati!$A$2:$A$31</c:f>
              <c:strCache>
                <c:ptCount val="30"/>
                <c:pt idx="0">
                  <c:v>Marigliano.net</c:v>
                </c:pt>
                <c:pt idx="1">
                  <c:v>Kikapress.com</c:v>
                </c:pt>
                <c:pt idx="2">
                  <c:v>Cremonaoggi.it</c:v>
                </c:pt>
                <c:pt idx="3">
                  <c:v>Rsvn.it</c:v>
                </c:pt>
                <c:pt idx="4">
                  <c:v>Gazzettadellaspezia.it</c:v>
                </c:pt>
                <c:pt idx="5">
                  <c:v>Twnews.it</c:v>
                </c:pt>
                <c:pt idx="6">
                  <c:v>Ilgusto.it</c:v>
                </c:pt>
                <c:pt idx="7">
                  <c:v>Corrieresalentino.it</c:v>
                </c:pt>
                <c:pt idx="8">
                  <c:v>Comune.Fi.it</c:v>
                </c:pt>
                <c:pt idx="9">
                  <c:v>Askanews.it</c:v>
                </c:pt>
                <c:pt idx="10">
                  <c:v>Letteraemme.it</c:v>
                </c:pt>
                <c:pt idx="11">
                  <c:v>Torinoggi.it</c:v>
                </c:pt>
                <c:pt idx="12">
                  <c:v>Cittadellaspezia.com</c:v>
                </c:pt>
                <c:pt idx="13">
                  <c:v>Targatocn.it</c:v>
                </c:pt>
                <c:pt idx="14">
                  <c:v>Liberta.it</c:v>
                </c:pt>
                <c:pt idx="15">
                  <c:v>Habitante.it</c:v>
                </c:pt>
                <c:pt idx="16">
                  <c:v>Sololibri.net</c:v>
                </c:pt>
                <c:pt idx="17">
                  <c:v>It.yahoo.com</c:v>
                </c:pt>
                <c:pt idx="18">
                  <c:v>Ligurianotizie.it</c:v>
                </c:pt>
                <c:pt idx="19">
                  <c:v>Mentelocale.it</c:v>
                </c:pt>
                <c:pt idx="20">
                  <c:v>Studenti.it</c:v>
                </c:pt>
                <c:pt idx="21">
                  <c:v>Ilsussidiario.net</c:v>
                </c:pt>
                <c:pt idx="22">
                  <c:v>Tg24.sky.it</c:v>
                </c:pt>
                <c:pt idx="23">
                  <c:v>Adnkronos.com</c:v>
                </c:pt>
                <c:pt idx="24">
                  <c:v>247.libero.it</c:v>
                </c:pt>
                <c:pt idx="25">
                  <c:v>Notizie.virgilio.it</c:v>
                </c:pt>
                <c:pt idx="26">
                  <c:v>Ilgiornale.it</c:v>
                </c:pt>
                <c:pt idx="27">
                  <c:v>Tiscali.it</c:v>
                </c:pt>
                <c:pt idx="28">
                  <c:v>Lastampa.it</c:v>
                </c:pt>
                <c:pt idx="29">
                  <c:v>Ansa.it</c:v>
                </c:pt>
              </c:strCache>
            </c:strRef>
          </c:cat>
          <c:val>
            <c:numRef>
              <c:f>Dati!$B$2:$B$31</c:f>
              <c:numCache>
                <c:formatCode>#,##0</c:formatCode>
                <c:ptCount val="30"/>
                <c:pt idx="0">
                  <c:v>11143</c:v>
                </c:pt>
                <c:pt idx="1">
                  <c:v>13240</c:v>
                </c:pt>
                <c:pt idx="2">
                  <c:v>13641</c:v>
                </c:pt>
                <c:pt idx="3">
                  <c:v>14771</c:v>
                </c:pt>
                <c:pt idx="4">
                  <c:v>14784</c:v>
                </c:pt>
                <c:pt idx="5">
                  <c:v>14898</c:v>
                </c:pt>
                <c:pt idx="6">
                  <c:v>14989</c:v>
                </c:pt>
                <c:pt idx="7">
                  <c:v>20801</c:v>
                </c:pt>
                <c:pt idx="8">
                  <c:v>22103</c:v>
                </c:pt>
                <c:pt idx="9">
                  <c:v>27674</c:v>
                </c:pt>
                <c:pt idx="10">
                  <c:v>29422</c:v>
                </c:pt>
                <c:pt idx="11">
                  <c:v>30436</c:v>
                </c:pt>
                <c:pt idx="12">
                  <c:v>42875</c:v>
                </c:pt>
                <c:pt idx="13">
                  <c:v>49753</c:v>
                </c:pt>
                <c:pt idx="14">
                  <c:v>54774</c:v>
                </c:pt>
                <c:pt idx="15">
                  <c:v>56637</c:v>
                </c:pt>
                <c:pt idx="16">
                  <c:v>72827</c:v>
                </c:pt>
                <c:pt idx="17">
                  <c:v>117324</c:v>
                </c:pt>
                <c:pt idx="18">
                  <c:v>117402</c:v>
                </c:pt>
                <c:pt idx="19">
                  <c:v>237732</c:v>
                </c:pt>
                <c:pt idx="20">
                  <c:v>287978</c:v>
                </c:pt>
                <c:pt idx="21">
                  <c:v>294219</c:v>
                </c:pt>
                <c:pt idx="22">
                  <c:v>317095</c:v>
                </c:pt>
                <c:pt idx="23">
                  <c:v>333448</c:v>
                </c:pt>
                <c:pt idx="24">
                  <c:v>482224</c:v>
                </c:pt>
                <c:pt idx="25">
                  <c:v>1111695</c:v>
                </c:pt>
                <c:pt idx="26">
                  <c:v>1340009</c:v>
                </c:pt>
                <c:pt idx="27">
                  <c:v>2724724</c:v>
                </c:pt>
                <c:pt idx="28">
                  <c:v>5528305</c:v>
                </c:pt>
                <c:pt idx="29">
                  <c:v>6870122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temporale Valore €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4789990884735444"/>
          <c:h val="0.75459958405649696"/>
        </c:manualLayout>
      </c:layout>
      <c:line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Totale €</c:v>
                </c:pt>
              </c:strCache>
            </c:strRef>
          </c:tx>
          <c:spPr>
            <a:ln w="28575" cap="rnd">
              <a:solidFill>
                <a:srgbClr val="4198A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198AF"/>
              </a:solidFill>
              <a:ln w="9525">
                <a:solidFill>
                  <a:srgbClr val="4198AF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11637</c:v>
                </c:pt>
                <c:pt idx="13">
                  <c:v>0</c:v>
                </c:pt>
                <c:pt idx="14">
                  <c:v>5771</c:v>
                </c:pt>
                <c:pt idx="15">
                  <c:v>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30541</c:v>
                </c:pt>
                <c:pt idx="27">
                  <c:v>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5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6821</c:v>
                </c:pt>
                <c:pt idx="40">
                  <c:v>12</c:v>
                </c:pt>
                <c:pt idx="41">
                  <c:v>616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937</c:v>
                </c:pt>
                <c:pt idx="46">
                  <c:v>10059</c:v>
                </c:pt>
                <c:pt idx="47">
                  <c:v>261</c:v>
                </c:pt>
                <c:pt idx="48">
                  <c:v>1742</c:v>
                </c:pt>
                <c:pt idx="49">
                  <c:v>0</c:v>
                </c:pt>
                <c:pt idx="50">
                  <c:v>230</c:v>
                </c:pt>
                <c:pt idx="51">
                  <c:v>0</c:v>
                </c:pt>
                <c:pt idx="52">
                  <c:v>5</c:v>
                </c:pt>
                <c:pt idx="53">
                  <c:v>0</c:v>
                </c:pt>
                <c:pt idx="54">
                  <c:v>5265</c:v>
                </c:pt>
                <c:pt idx="55">
                  <c:v>2658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74</c:v>
                </c:pt>
                <c:pt idx="62">
                  <c:v>20605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5</c:v>
                </c:pt>
                <c:pt idx="67">
                  <c:v>0</c:v>
                </c:pt>
                <c:pt idx="68">
                  <c:v>325</c:v>
                </c:pt>
                <c:pt idx="69">
                  <c:v>407</c:v>
                </c:pt>
                <c:pt idx="70">
                  <c:v>3963</c:v>
                </c:pt>
                <c:pt idx="71">
                  <c:v>0</c:v>
                </c:pt>
                <c:pt idx="72">
                  <c:v>0</c:v>
                </c:pt>
                <c:pt idx="73">
                  <c:v>5</c:v>
                </c:pt>
                <c:pt idx="74">
                  <c:v>797</c:v>
                </c:pt>
                <c:pt idx="75">
                  <c:v>0</c:v>
                </c:pt>
                <c:pt idx="76">
                  <c:v>2618</c:v>
                </c:pt>
                <c:pt idx="77">
                  <c:v>12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136225</c:v>
                </c:pt>
                <c:pt idx="116">
                  <c:v>0</c:v>
                </c:pt>
                <c:pt idx="117">
                  <c:v>5</c:v>
                </c:pt>
                <c:pt idx="118">
                  <c:v>1873</c:v>
                </c:pt>
                <c:pt idx="119">
                  <c:v>0</c:v>
                </c:pt>
                <c:pt idx="120">
                  <c:v>18467</c:v>
                </c:pt>
                <c:pt idx="121">
                  <c:v>0</c:v>
                </c:pt>
                <c:pt idx="122">
                  <c:v>0</c:v>
                </c:pt>
                <c:pt idx="123">
                  <c:v>20757</c:v>
                </c:pt>
                <c:pt idx="124">
                  <c:v>1184</c:v>
                </c:pt>
                <c:pt idx="125">
                  <c:v>9961</c:v>
                </c:pt>
                <c:pt idx="126">
                  <c:v>4772</c:v>
                </c:pt>
                <c:pt idx="127">
                  <c:v>17101</c:v>
                </c:pt>
                <c:pt idx="128">
                  <c:v>1086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990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2448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36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977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Media</c:v>
                </c:pt>
              </c:strCache>
            </c:strRef>
          </c:tx>
          <c:spPr>
            <a:ln w="12700" cap="rnd">
              <a:solidFill>
                <a:srgbClr val="4198AF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6178</c:v>
                </c:pt>
                <c:pt idx="1">
                  <c:v>6178</c:v>
                </c:pt>
                <c:pt idx="2">
                  <c:v>6178</c:v>
                </c:pt>
                <c:pt idx="3">
                  <c:v>6178</c:v>
                </c:pt>
                <c:pt idx="4">
                  <c:v>6178</c:v>
                </c:pt>
                <c:pt idx="5">
                  <c:v>6178</c:v>
                </c:pt>
                <c:pt idx="6">
                  <c:v>6178</c:v>
                </c:pt>
                <c:pt idx="7">
                  <c:v>6178</c:v>
                </c:pt>
                <c:pt idx="8">
                  <c:v>6178</c:v>
                </c:pt>
                <c:pt idx="9">
                  <c:v>6178</c:v>
                </c:pt>
                <c:pt idx="10">
                  <c:v>6178</c:v>
                </c:pt>
                <c:pt idx="11">
                  <c:v>6178</c:v>
                </c:pt>
                <c:pt idx="12">
                  <c:v>6178</c:v>
                </c:pt>
                <c:pt idx="13">
                  <c:v>6178</c:v>
                </c:pt>
                <c:pt idx="14">
                  <c:v>6178</c:v>
                </c:pt>
                <c:pt idx="15">
                  <c:v>6178</c:v>
                </c:pt>
                <c:pt idx="16">
                  <c:v>6178</c:v>
                </c:pt>
                <c:pt idx="17">
                  <c:v>6178</c:v>
                </c:pt>
                <c:pt idx="18">
                  <c:v>6178</c:v>
                </c:pt>
                <c:pt idx="19">
                  <c:v>6178</c:v>
                </c:pt>
                <c:pt idx="20">
                  <c:v>6178</c:v>
                </c:pt>
                <c:pt idx="21">
                  <c:v>6178</c:v>
                </c:pt>
                <c:pt idx="22">
                  <c:v>6178</c:v>
                </c:pt>
                <c:pt idx="23">
                  <c:v>6178</c:v>
                </c:pt>
                <c:pt idx="24">
                  <c:v>6178</c:v>
                </c:pt>
                <c:pt idx="25">
                  <c:v>6178</c:v>
                </c:pt>
                <c:pt idx="26">
                  <c:v>6178</c:v>
                </c:pt>
                <c:pt idx="27">
                  <c:v>6178</c:v>
                </c:pt>
                <c:pt idx="28">
                  <c:v>6178</c:v>
                </c:pt>
                <c:pt idx="29">
                  <c:v>6178</c:v>
                </c:pt>
                <c:pt idx="30">
                  <c:v>6178</c:v>
                </c:pt>
                <c:pt idx="31">
                  <c:v>6178</c:v>
                </c:pt>
                <c:pt idx="32">
                  <c:v>6178</c:v>
                </c:pt>
                <c:pt idx="33">
                  <c:v>6178</c:v>
                </c:pt>
                <c:pt idx="34">
                  <c:v>6178</c:v>
                </c:pt>
                <c:pt idx="35">
                  <c:v>6178</c:v>
                </c:pt>
                <c:pt idx="36">
                  <c:v>6178</c:v>
                </c:pt>
                <c:pt idx="37">
                  <c:v>6178</c:v>
                </c:pt>
                <c:pt idx="38">
                  <c:v>6178</c:v>
                </c:pt>
                <c:pt idx="39">
                  <c:v>6178</c:v>
                </c:pt>
                <c:pt idx="40">
                  <c:v>6178</c:v>
                </c:pt>
                <c:pt idx="41">
                  <c:v>6178</c:v>
                </c:pt>
                <c:pt idx="42">
                  <c:v>6178</c:v>
                </c:pt>
                <c:pt idx="43">
                  <c:v>6178</c:v>
                </c:pt>
                <c:pt idx="44">
                  <c:v>6178</c:v>
                </c:pt>
                <c:pt idx="45">
                  <c:v>6178</c:v>
                </c:pt>
                <c:pt idx="46">
                  <c:v>6178</c:v>
                </c:pt>
                <c:pt idx="47">
                  <c:v>6178</c:v>
                </c:pt>
                <c:pt idx="48">
                  <c:v>6178</c:v>
                </c:pt>
                <c:pt idx="49">
                  <c:v>6178</c:v>
                </c:pt>
                <c:pt idx="50">
                  <c:v>6178</c:v>
                </c:pt>
                <c:pt idx="51">
                  <c:v>6178</c:v>
                </c:pt>
                <c:pt idx="52">
                  <c:v>6178</c:v>
                </c:pt>
                <c:pt idx="53">
                  <c:v>6178</c:v>
                </c:pt>
                <c:pt idx="54">
                  <c:v>6178</c:v>
                </c:pt>
                <c:pt idx="55">
                  <c:v>6178</c:v>
                </c:pt>
                <c:pt idx="56">
                  <c:v>6178</c:v>
                </c:pt>
                <c:pt idx="57">
                  <c:v>6178</c:v>
                </c:pt>
                <c:pt idx="58">
                  <c:v>6178</c:v>
                </c:pt>
                <c:pt idx="59">
                  <c:v>6178</c:v>
                </c:pt>
                <c:pt idx="60">
                  <c:v>6178</c:v>
                </c:pt>
                <c:pt idx="61">
                  <c:v>6178</c:v>
                </c:pt>
                <c:pt idx="62">
                  <c:v>6178</c:v>
                </c:pt>
                <c:pt idx="63">
                  <c:v>6178</c:v>
                </c:pt>
                <c:pt idx="64">
                  <c:v>6178</c:v>
                </c:pt>
                <c:pt idx="65">
                  <c:v>6178</c:v>
                </c:pt>
                <c:pt idx="66">
                  <c:v>6178</c:v>
                </c:pt>
                <c:pt idx="67">
                  <c:v>6178</c:v>
                </c:pt>
                <c:pt idx="68">
                  <c:v>6178</c:v>
                </c:pt>
                <c:pt idx="69">
                  <c:v>6178</c:v>
                </c:pt>
                <c:pt idx="70">
                  <c:v>6178</c:v>
                </c:pt>
                <c:pt idx="71">
                  <c:v>6178</c:v>
                </c:pt>
                <c:pt idx="72">
                  <c:v>6178</c:v>
                </c:pt>
                <c:pt idx="73">
                  <c:v>6178</c:v>
                </c:pt>
                <c:pt idx="74">
                  <c:v>6178</c:v>
                </c:pt>
                <c:pt idx="75">
                  <c:v>6178</c:v>
                </c:pt>
                <c:pt idx="76">
                  <c:v>6178</c:v>
                </c:pt>
                <c:pt idx="77">
                  <c:v>6178</c:v>
                </c:pt>
                <c:pt idx="78">
                  <c:v>6178</c:v>
                </c:pt>
                <c:pt idx="79">
                  <c:v>6178</c:v>
                </c:pt>
                <c:pt idx="80">
                  <c:v>6178</c:v>
                </c:pt>
                <c:pt idx="81">
                  <c:v>6178</c:v>
                </c:pt>
                <c:pt idx="82">
                  <c:v>6178</c:v>
                </c:pt>
                <c:pt idx="83">
                  <c:v>6178</c:v>
                </c:pt>
                <c:pt idx="84">
                  <c:v>6178</c:v>
                </c:pt>
                <c:pt idx="85">
                  <c:v>6178</c:v>
                </c:pt>
                <c:pt idx="86">
                  <c:v>6178</c:v>
                </c:pt>
                <c:pt idx="87">
                  <c:v>6178</c:v>
                </c:pt>
                <c:pt idx="88">
                  <c:v>6178</c:v>
                </c:pt>
                <c:pt idx="89">
                  <c:v>6178</c:v>
                </c:pt>
                <c:pt idx="90">
                  <c:v>6178</c:v>
                </c:pt>
                <c:pt idx="91">
                  <c:v>6178</c:v>
                </c:pt>
                <c:pt idx="92">
                  <c:v>6178</c:v>
                </c:pt>
                <c:pt idx="93">
                  <c:v>6178</c:v>
                </c:pt>
                <c:pt idx="94">
                  <c:v>6178</c:v>
                </c:pt>
                <c:pt idx="95">
                  <c:v>6178</c:v>
                </c:pt>
                <c:pt idx="96">
                  <c:v>6178</c:v>
                </c:pt>
                <c:pt idx="97">
                  <c:v>6178</c:v>
                </c:pt>
                <c:pt idx="98">
                  <c:v>6178</c:v>
                </c:pt>
                <c:pt idx="99">
                  <c:v>6178</c:v>
                </c:pt>
                <c:pt idx="100">
                  <c:v>6178</c:v>
                </c:pt>
                <c:pt idx="101">
                  <c:v>6178</c:v>
                </c:pt>
                <c:pt idx="102">
                  <c:v>6178</c:v>
                </c:pt>
                <c:pt idx="103">
                  <c:v>6178</c:v>
                </c:pt>
                <c:pt idx="104">
                  <c:v>6178</c:v>
                </c:pt>
                <c:pt idx="105">
                  <c:v>6178</c:v>
                </c:pt>
                <c:pt idx="106">
                  <c:v>6178</c:v>
                </c:pt>
                <c:pt idx="107">
                  <c:v>6178</c:v>
                </c:pt>
                <c:pt idx="108">
                  <c:v>6178</c:v>
                </c:pt>
                <c:pt idx="109">
                  <c:v>6178</c:v>
                </c:pt>
                <c:pt idx="110">
                  <c:v>6178</c:v>
                </c:pt>
                <c:pt idx="111">
                  <c:v>6178</c:v>
                </c:pt>
                <c:pt idx="112">
                  <c:v>6178</c:v>
                </c:pt>
                <c:pt idx="113">
                  <c:v>6178</c:v>
                </c:pt>
                <c:pt idx="114">
                  <c:v>6178</c:v>
                </c:pt>
                <c:pt idx="115">
                  <c:v>6178</c:v>
                </c:pt>
                <c:pt idx="116">
                  <c:v>6178</c:v>
                </c:pt>
                <c:pt idx="117">
                  <c:v>6178</c:v>
                </c:pt>
                <c:pt idx="118">
                  <c:v>6178</c:v>
                </c:pt>
                <c:pt idx="119">
                  <c:v>6178</c:v>
                </c:pt>
                <c:pt idx="120">
                  <c:v>6178</c:v>
                </c:pt>
                <c:pt idx="121">
                  <c:v>6178</c:v>
                </c:pt>
                <c:pt idx="122">
                  <c:v>6178</c:v>
                </c:pt>
                <c:pt idx="123">
                  <c:v>6178</c:v>
                </c:pt>
                <c:pt idx="124">
                  <c:v>6178</c:v>
                </c:pt>
                <c:pt idx="125">
                  <c:v>6178</c:v>
                </c:pt>
                <c:pt idx="126">
                  <c:v>6178</c:v>
                </c:pt>
                <c:pt idx="127">
                  <c:v>6178</c:v>
                </c:pt>
                <c:pt idx="128">
                  <c:v>6178</c:v>
                </c:pt>
                <c:pt idx="129">
                  <c:v>6178</c:v>
                </c:pt>
                <c:pt idx="130">
                  <c:v>6178</c:v>
                </c:pt>
                <c:pt idx="131">
                  <c:v>6178</c:v>
                </c:pt>
                <c:pt idx="132">
                  <c:v>6178</c:v>
                </c:pt>
                <c:pt idx="133">
                  <c:v>6178</c:v>
                </c:pt>
                <c:pt idx="134">
                  <c:v>6178</c:v>
                </c:pt>
                <c:pt idx="135">
                  <c:v>6178</c:v>
                </c:pt>
                <c:pt idx="136">
                  <c:v>6178</c:v>
                </c:pt>
                <c:pt idx="137">
                  <c:v>6178</c:v>
                </c:pt>
                <c:pt idx="138">
                  <c:v>6178</c:v>
                </c:pt>
                <c:pt idx="139">
                  <c:v>6178</c:v>
                </c:pt>
                <c:pt idx="140">
                  <c:v>6178</c:v>
                </c:pt>
                <c:pt idx="141">
                  <c:v>6178</c:v>
                </c:pt>
                <c:pt idx="142">
                  <c:v>6178</c:v>
                </c:pt>
                <c:pt idx="143">
                  <c:v>6178</c:v>
                </c:pt>
                <c:pt idx="144">
                  <c:v>6178</c:v>
                </c:pt>
                <c:pt idx="145">
                  <c:v>6178</c:v>
                </c:pt>
                <c:pt idx="146">
                  <c:v>6178</c:v>
                </c:pt>
                <c:pt idx="147">
                  <c:v>6178</c:v>
                </c:pt>
                <c:pt idx="148">
                  <c:v>6178</c:v>
                </c:pt>
                <c:pt idx="149">
                  <c:v>6178</c:v>
                </c:pt>
                <c:pt idx="150">
                  <c:v>6178</c:v>
                </c:pt>
                <c:pt idx="151">
                  <c:v>6178</c:v>
                </c:pt>
                <c:pt idx="152">
                  <c:v>6178</c:v>
                </c:pt>
                <c:pt idx="153">
                  <c:v>6178</c:v>
                </c:pt>
                <c:pt idx="154">
                  <c:v>6178</c:v>
                </c:pt>
                <c:pt idx="155">
                  <c:v>6178</c:v>
                </c:pt>
                <c:pt idx="156">
                  <c:v>6178</c:v>
                </c:pt>
                <c:pt idx="157">
                  <c:v>6178</c:v>
                </c:pt>
                <c:pt idx="158">
                  <c:v>6178</c:v>
                </c:pt>
                <c:pt idx="159">
                  <c:v>6178</c:v>
                </c:pt>
                <c:pt idx="160">
                  <c:v>6178</c:v>
                </c:pt>
                <c:pt idx="161">
                  <c:v>6178</c:v>
                </c:pt>
                <c:pt idx="162">
                  <c:v>6178</c:v>
                </c:pt>
                <c:pt idx="163">
                  <c:v>6178</c:v>
                </c:pt>
                <c:pt idx="164">
                  <c:v>6178</c:v>
                </c:pt>
                <c:pt idx="165">
                  <c:v>6178</c:v>
                </c:pt>
                <c:pt idx="166">
                  <c:v>6178</c:v>
                </c:pt>
                <c:pt idx="167">
                  <c:v>6178</c:v>
                </c:pt>
                <c:pt idx="168">
                  <c:v>6178</c:v>
                </c:pt>
                <c:pt idx="169">
                  <c:v>6178</c:v>
                </c:pt>
                <c:pt idx="170">
                  <c:v>6178</c:v>
                </c:pt>
                <c:pt idx="171">
                  <c:v>6178</c:v>
                </c:pt>
                <c:pt idx="172">
                  <c:v>6178</c:v>
                </c:pt>
                <c:pt idx="173">
                  <c:v>6178</c:v>
                </c:pt>
                <c:pt idx="174">
                  <c:v>6178</c:v>
                </c:pt>
                <c:pt idx="175">
                  <c:v>6178</c:v>
                </c:pt>
                <c:pt idx="176">
                  <c:v>6178</c:v>
                </c:pt>
                <c:pt idx="177">
                  <c:v>6178</c:v>
                </c:pt>
                <c:pt idx="178">
                  <c:v>6178</c:v>
                </c:pt>
                <c:pt idx="179">
                  <c:v>6178</c:v>
                </c:pt>
                <c:pt idx="180">
                  <c:v>6178</c:v>
                </c:pt>
                <c:pt idx="181">
                  <c:v>6178</c:v>
                </c:pt>
                <c:pt idx="182">
                  <c:v>6178</c:v>
                </c:pt>
                <c:pt idx="183">
                  <c:v>6178</c:v>
                </c:pt>
                <c:pt idx="184">
                  <c:v>6178</c:v>
                </c:pt>
                <c:pt idx="185">
                  <c:v>6178</c:v>
                </c:pt>
                <c:pt idx="186">
                  <c:v>6178</c:v>
                </c:pt>
                <c:pt idx="187">
                  <c:v>6178</c:v>
                </c:pt>
                <c:pt idx="188">
                  <c:v>6178</c:v>
                </c:pt>
                <c:pt idx="189">
                  <c:v>6178</c:v>
                </c:pt>
                <c:pt idx="190">
                  <c:v>6178</c:v>
                </c:pt>
                <c:pt idx="191">
                  <c:v>6178</c:v>
                </c:pt>
                <c:pt idx="192">
                  <c:v>6178</c:v>
                </c:pt>
                <c:pt idx="193">
                  <c:v>6178</c:v>
                </c:pt>
                <c:pt idx="194">
                  <c:v>6178</c:v>
                </c:pt>
                <c:pt idx="195">
                  <c:v>6178</c:v>
                </c:pt>
                <c:pt idx="196">
                  <c:v>6178</c:v>
                </c:pt>
                <c:pt idx="197">
                  <c:v>6178</c:v>
                </c:pt>
                <c:pt idx="198">
                  <c:v>6178</c:v>
                </c:pt>
                <c:pt idx="199">
                  <c:v>6178</c:v>
                </c:pt>
                <c:pt idx="200">
                  <c:v>6178</c:v>
                </c:pt>
                <c:pt idx="201">
                  <c:v>6178</c:v>
                </c:pt>
                <c:pt idx="202">
                  <c:v>6178</c:v>
                </c:pt>
                <c:pt idx="203">
                  <c:v>6178</c:v>
                </c:pt>
                <c:pt idx="204">
                  <c:v>6178</c:v>
                </c:pt>
                <c:pt idx="205">
                  <c:v>6178</c:v>
                </c:pt>
                <c:pt idx="206">
                  <c:v>6178</c:v>
                </c:pt>
                <c:pt idx="207">
                  <c:v>6178</c:v>
                </c:pt>
                <c:pt idx="208">
                  <c:v>6178</c:v>
                </c:pt>
                <c:pt idx="209">
                  <c:v>6178</c:v>
                </c:pt>
                <c:pt idx="210">
                  <c:v>6178</c:v>
                </c:pt>
                <c:pt idx="211">
                  <c:v>6178</c:v>
                </c:pt>
                <c:pt idx="212">
                  <c:v>6178</c:v>
                </c:pt>
                <c:pt idx="213">
                  <c:v>6178</c:v>
                </c:pt>
                <c:pt idx="214">
                  <c:v>6178</c:v>
                </c:pt>
                <c:pt idx="215">
                  <c:v>6178</c:v>
                </c:pt>
                <c:pt idx="216">
                  <c:v>6178</c:v>
                </c:pt>
                <c:pt idx="217">
                  <c:v>6178</c:v>
                </c:pt>
                <c:pt idx="218">
                  <c:v>6178</c:v>
                </c:pt>
                <c:pt idx="219">
                  <c:v>6178</c:v>
                </c:pt>
                <c:pt idx="220">
                  <c:v>6178</c:v>
                </c:pt>
                <c:pt idx="221">
                  <c:v>6178</c:v>
                </c:pt>
                <c:pt idx="222">
                  <c:v>6178</c:v>
                </c:pt>
                <c:pt idx="223">
                  <c:v>6178</c:v>
                </c:pt>
                <c:pt idx="224">
                  <c:v>6178</c:v>
                </c:pt>
                <c:pt idx="225">
                  <c:v>6178</c:v>
                </c:pt>
                <c:pt idx="226">
                  <c:v>6178</c:v>
                </c:pt>
                <c:pt idx="227">
                  <c:v>6178</c:v>
                </c:pt>
                <c:pt idx="228">
                  <c:v>6178</c:v>
                </c:pt>
                <c:pt idx="229">
                  <c:v>6178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33600"/>
        <c:axId val="71035136"/>
      </c:line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Media Type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125802297128256"/>
          <c:y val="0.13299747563569556"/>
          <c:w val="0.427090875505162"/>
          <c:h val="0.65378862855930509"/>
        </c:manualLayout>
      </c:layout>
      <c:doughnutChart>
        <c:varyColors val="1"/>
        <c:ser>
          <c:idx val="0"/>
          <c:order val="0"/>
          <c:tx>
            <c:strRef>
              <c:f>Dati!$B$1</c:f>
              <c:strCache>
                <c:ptCount val="1"/>
                <c:pt idx="0">
                  <c:v>Sul totale</c:v>
                </c:pt>
              </c:strCache>
            </c:strRef>
          </c:tx>
          <c:dPt>
            <c:idx val="0"/>
            <c:bubble3D val="0"/>
            <c:spPr>
              <a:solidFill>
                <a:srgbClr val="17A6F2"/>
              </a:solidFill>
            </c:spPr>
            <c:extLst>
              <c:ext xmlns:c16="http://schemas.microsoft.com/office/drawing/2014/chart" uri="{C3380CC4-5D6E-409C-BE32-E72D297353CC}">
                <c16:uniqueId val="{00000000-B012-4D0A-8D1D-D9DA926BAB01}"/>
              </c:ext>
            </c:extLst>
          </c:dPt>
          <c:dPt>
            <c:idx val="1"/>
            <c:bubble3D val="0"/>
            <c:spPr>
              <a:solidFill>
                <a:srgbClr val="004FFF"/>
              </a:solidFill>
            </c:spPr>
            <c:extLst>
              <c:ext xmlns:c16="http://schemas.microsoft.com/office/drawing/2014/chart" uri="{C3380CC4-5D6E-409C-BE32-E72D297353CC}">
                <c16:uniqueId val="{00000001-B012-4D0A-8D1D-D9DA926BAB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2-B012-4D0A-8D1D-D9DA926BAB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B012-4D0A-8D1D-D9DA926BAB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B012-4D0A-8D1D-D9DA926BAB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Dati!$A$2:$A$3</c:f>
              <c:strCache>
                <c:ptCount val="2"/>
                <c:pt idx="0">
                  <c:v>Stampa</c:v>
                </c:pt>
                <c:pt idx="1">
                  <c:v>Web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77</c:v>
                </c:pt>
                <c:pt idx="1">
                  <c:v>152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B012-4D0A-8D1D-D9DA926BAB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734473546639878E-3"/>
          <c:y val="0.87693143825232422"/>
          <c:w val="0.9918265816080668"/>
          <c:h val="0.1230685135571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Valore €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125802297128256"/>
          <c:y val="0.13299747563569556"/>
          <c:w val="0.427090875505162"/>
          <c:h val="0.65378862855930509"/>
        </c:manualLayout>
      </c:layout>
      <c:doughnutChart>
        <c:varyColors val="1"/>
        <c:ser>
          <c:idx val="0"/>
          <c:order val="0"/>
          <c:tx>
            <c:strRef>
              <c:f>Dati!$B$1</c:f>
              <c:strCache>
                <c:ptCount val="1"/>
                <c:pt idx="0">
                  <c:v>Sul totale</c:v>
                </c:pt>
              </c:strCache>
            </c:strRef>
          </c:tx>
          <c:dPt>
            <c:idx val="0"/>
            <c:bubble3D val="0"/>
            <c:spPr>
              <a:solidFill>
                <a:srgbClr val="17A6F2"/>
              </a:solidFill>
            </c:spPr>
            <c:extLst>
              <c:ext xmlns:c16="http://schemas.microsoft.com/office/drawing/2014/chart" uri="{C3380CC4-5D6E-409C-BE32-E72D297353CC}">
                <c16:uniqueId val="{00000000-B012-4D0A-8D1D-D9DA926BAB01}"/>
              </c:ext>
            </c:extLst>
          </c:dPt>
          <c:dPt>
            <c:idx val="1"/>
            <c:bubble3D val="0"/>
            <c:spPr>
              <a:solidFill>
                <a:srgbClr val="004FFF"/>
              </a:solidFill>
            </c:spPr>
            <c:extLst>
              <c:ext xmlns:c16="http://schemas.microsoft.com/office/drawing/2014/chart" uri="{C3380CC4-5D6E-409C-BE32-E72D297353CC}">
                <c16:uniqueId val="{00000001-B012-4D0A-8D1D-D9DA926BAB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2-B012-4D0A-8D1D-D9DA926BAB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B012-4D0A-8D1D-D9DA926BAB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B012-4D0A-8D1D-D9DA926BAB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Dati!$A$2:$A$3</c:f>
              <c:strCache>
                <c:ptCount val="2"/>
                <c:pt idx="0">
                  <c:v>Stampa</c:v>
                </c:pt>
                <c:pt idx="1">
                  <c:v>Web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274739</c:v>
                </c:pt>
                <c:pt idx="1">
                  <c:v>46558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B012-4D0A-8D1D-D9DA926BAB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734473546639878E-3"/>
          <c:y val="0.87693143825232422"/>
          <c:w val="0.9918265816080668"/>
          <c:h val="0.1230685135571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Valore € per media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4789990884735444"/>
          <c:h val="0.75459958405649696"/>
        </c:manualLayout>
      </c:layout>
      <c:line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Stampa</c:v>
                </c:pt>
              </c:strCache>
            </c:strRef>
          </c:tx>
          <c:spPr>
            <a:ln w="28575" cap="rnd">
              <a:solidFill>
                <a:srgbClr val="17A6F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7A6F2"/>
              </a:solidFill>
              <a:ln w="9525">
                <a:solidFill>
                  <a:srgbClr val="17A6F2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8597</c:v>
                </c:pt>
                <c:pt idx="13">
                  <c:v>0</c:v>
                </c:pt>
                <c:pt idx="14">
                  <c:v>3203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22722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6821</c:v>
                </c:pt>
                <c:pt idx="40">
                  <c:v>0</c:v>
                </c:pt>
                <c:pt idx="41">
                  <c:v>616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932</c:v>
                </c:pt>
                <c:pt idx="46">
                  <c:v>0</c:v>
                </c:pt>
                <c:pt idx="47">
                  <c:v>0</c:v>
                </c:pt>
                <c:pt idx="48">
                  <c:v>1742</c:v>
                </c:pt>
                <c:pt idx="49">
                  <c:v>0</c:v>
                </c:pt>
                <c:pt idx="50">
                  <c:v>227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5265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20605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3955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797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131869</c:v>
                </c:pt>
                <c:pt idx="116">
                  <c:v>0</c:v>
                </c:pt>
                <c:pt idx="117">
                  <c:v>0</c:v>
                </c:pt>
                <c:pt idx="118">
                  <c:v>1873</c:v>
                </c:pt>
                <c:pt idx="119">
                  <c:v>0</c:v>
                </c:pt>
                <c:pt idx="120">
                  <c:v>18467</c:v>
                </c:pt>
                <c:pt idx="121">
                  <c:v>0</c:v>
                </c:pt>
                <c:pt idx="122">
                  <c:v>0</c:v>
                </c:pt>
                <c:pt idx="123">
                  <c:v>20757</c:v>
                </c:pt>
                <c:pt idx="124">
                  <c:v>1176</c:v>
                </c:pt>
                <c:pt idx="125">
                  <c:v>7333</c:v>
                </c:pt>
                <c:pt idx="126">
                  <c:v>0</c:v>
                </c:pt>
                <c:pt idx="127">
                  <c:v>13247</c:v>
                </c:pt>
                <c:pt idx="128">
                  <c:v>1086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990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2448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Web</c:v>
                </c:pt>
              </c:strCache>
            </c:strRef>
          </c:tx>
          <c:spPr>
            <a:ln w="28575" cap="rnd">
              <a:solidFill>
                <a:srgbClr val="004F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4FFF"/>
              </a:solidFill>
              <a:ln w="9525">
                <a:solidFill>
                  <a:srgbClr val="004FFF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3040</c:v>
                </c:pt>
                <c:pt idx="13">
                  <c:v>0</c:v>
                </c:pt>
                <c:pt idx="14">
                  <c:v>2568</c:v>
                </c:pt>
                <c:pt idx="15">
                  <c:v>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7818</c:v>
                </c:pt>
                <c:pt idx="27">
                  <c:v>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5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12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5</c:v>
                </c:pt>
                <c:pt idx="46">
                  <c:v>10059</c:v>
                </c:pt>
                <c:pt idx="47">
                  <c:v>261</c:v>
                </c:pt>
                <c:pt idx="48">
                  <c:v>0</c:v>
                </c:pt>
                <c:pt idx="49">
                  <c:v>0</c:v>
                </c:pt>
                <c:pt idx="50">
                  <c:v>3</c:v>
                </c:pt>
                <c:pt idx="51">
                  <c:v>0</c:v>
                </c:pt>
                <c:pt idx="52">
                  <c:v>5</c:v>
                </c:pt>
                <c:pt idx="53">
                  <c:v>0</c:v>
                </c:pt>
                <c:pt idx="54">
                  <c:v>0</c:v>
                </c:pt>
                <c:pt idx="55">
                  <c:v>2658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74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5</c:v>
                </c:pt>
                <c:pt idx="67">
                  <c:v>0</c:v>
                </c:pt>
                <c:pt idx="68">
                  <c:v>325</c:v>
                </c:pt>
                <c:pt idx="69">
                  <c:v>407</c:v>
                </c:pt>
                <c:pt idx="70">
                  <c:v>7</c:v>
                </c:pt>
                <c:pt idx="71">
                  <c:v>0</c:v>
                </c:pt>
                <c:pt idx="72">
                  <c:v>0</c:v>
                </c:pt>
                <c:pt idx="73">
                  <c:v>5</c:v>
                </c:pt>
                <c:pt idx="74">
                  <c:v>0</c:v>
                </c:pt>
                <c:pt idx="75">
                  <c:v>0</c:v>
                </c:pt>
                <c:pt idx="76">
                  <c:v>2618</c:v>
                </c:pt>
                <c:pt idx="77">
                  <c:v>12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4356</c:v>
                </c:pt>
                <c:pt idx="116">
                  <c:v>0</c:v>
                </c:pt>
                <c:pt idx="117">
                  <c:v>5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7</c:v>
                </c:pt>
                <c:pt idx="125">
                  <c:v>2627</c:v>
                </c:pt>
                <c:pt idx="126">
                  <c:v>4772</c:v>
                </c:pt>
                <c:pt idx="127">
                  <c:v>3854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36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977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TV</c:v>
                </c:pt>
              </c:strCache>
            </c:strRef>
          </c:tx>
          <c:spPr>
            <a:ln w="28575" cap="rnd">
              <a:solidFill>
                <a:srgbClr val="15057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50578"/>
              </a:solidFill>
              <a:ln w="9525">
                <a:solidFill>
                  <a:srgbClr val="150578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Dati!$D$2:$D$231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3"/>
          <c:order val="3"/>
          <c:tx>
            <c:strRef>
              <c:f>Dati!$E$1</c:f>
              <c:strCache>
                <c:ptCount val="1"/>
                <c:pt idx="0">
                  <c:v>Radio</c:v>
                </c:pt>
              </c:strCache>
            </c:strRef>
          </c:tx>
          <c:spPr>
            <a:ln w="28575" cap="rnd">
              <a:solidFill>
                <a:srgbClr val="1F77B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F77B4"/>
              </a:solidFill>
              <a:ln w="9525">
                <a:solidFill>
                  <a:srgbClr val="1F77B4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Dati!$E$2:$E$231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33600"/>
        <c:axId val="71035136"/>
      </c:line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Valore € per Rubrica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Stampa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6821</c:v>
                </c:pt>
                <c:pt idx="1">
                  <c:v>267917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004FFF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Dati!$C$2:$C$3</c:f>
              <c:numCache>
                <c:formatCode>#,##0</c:formatCode>
                <c:ptCount val="2"/>
                <c:pt idx="0">
                  <c:v>383</c:v>
                </c:pt>
                <c:pt idx="1">
                  <c:v>46174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Valore € per Target Fonti - top 10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Totale Target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Dati!$A$2:$A$11</c:f>
              <c:strCache>
                <c:ptCount val="10"/>
                <c:pt idx="0">
                  <c:v>Energia / Ambiente</c:v>
                </c:pt>
                <c:pt idx="1">
                  <c:v>Lifestyle</c:v>
                </c:pt>
                <c:pt idx="2">
                  <c:v>Medicina</c:v>
                </c:pt>
                <c:pt idx="3">
                  <c:v>Arte/Cultura / Spettacoli</c:v>
                </c:pt>
                <c:pt idx="4">
                  <c:v>Altro</c:v>
                </c:pt>
                <c:pt idx="5">
                  <c:v>Arredamento / Design</c:v>
                </c:pt>
                <c:pt idx="6">
                  <c:v>Politica e ServiziPubblici</c:v>
                </c:pt>
                <c:pt idx="7">
                  <c:v>Altro / Attualita' varia</c:v>
                </c:pt>
                <c:pt idx="8">
                  <c:v>Informazione Nazionale</c:v>
                </c:pt>
                <c:pt idx="9">
                  <c:v>Informazione Locale</c:v>
                </c:pt>
              </c:strCache>
            </c:strRef>
          </c:cat>
          <c:val>
            <c:numRef>
              <c:f>Dati!$B$2:$B$11</c:f>
              <c:numCache>
                <c:formatCode>#,##0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11</c:v>
                </c:pt>
                <c:pt idx="3">
                  <c:v>85</c:v>
                </c:pt>
                <c:pt idx="4">
                  <c:v>227</c:v>
                </c:pt>
                <c:pt idx="5">
                  <c:v>407</c:v>
                </c:pt>
                <c:pt idx="6">
                  <c:v>589</c:v>
                </c:pt>
                <c:pt idx="7">
                  <c:v>1449</c:v>
                </c:pt>
                <c:pt idx="8">
                  <c:v>62200</c:v>
                </c:pt>
                <c:pt idx="9">
                  <c:v>256319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Valore € per Testata Stampa -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€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Dati!$A$2:$A$21</c:f>
              <c:strCache>
                <c:ptCount val="20"/>
                <c:pt idx="0">
                  <c:v>Avvenire - Ed. Liguria/Spezia/Ponente</c:v>
                </c:pt>
                <c:pt idx="1">
                  <c:v>L'Alassino</c:v>
                </c:pt>
                <c:pt idx="2">
                  <c:v>L'Inchiesta di Sera</c:v>
                </c:pt>
                <c:pt idx="3">
                  <c:v>L'Eco della Stampa</c:v>
                </c:pt>
                <c:pt idx="4">
                  <c:v>La Provincia (CO)</c:v>
                </c:pt>
                <c:pt idx="5">
                  <c:v>La Repubblica - Ed. Genova</c:v>
                </c:pt>
                <c:pt idx="6">
                  <c:v>Evatremila</c:v>
                </c:pt>
                <c:pt idx="7">
                  <c:v>Il Messaggero - Ed. Frosinone</c:v>
                </c:pt>
                <c:pt idx="8">
                  <c:v>Liberta'</c:v>
                </c:pt>
                <c:pt idx="9">
                  <c:v>Il Secolo XIX - Ed. Levante</c:v>
                </c:pt>
                <c:pt idx="10">
                  <c:v>La Stampa - Ed. Liguria</c:v>
                </c:pt>
                <c:pt idx="11">
                  <c:v>La Gazzetta del Mezzogiorno - Ed. Basilicata</c:v>
                </c:pt>
                <c:pt idx="12">
                  <c:v>Corriere del Mezzogiorno - Campania (Corriere della Sera)</c:v>
                </c:pt>
                <c:pt idx="13">
                  <c:v>Il Secolo XIX - Ed. Imperia</c:v>
                </c:pt>
                <c:pt idx="14">
                  <c:v>La Stampa - Ed. Imperia/Sanremo</c:v>
                </c:pt>
                <c:pt idx="15">
                  <c:v>Libero Quotidiano</c:v>
                </c:pt>
                <c:pt idx="16">
                  <c:v>La Sicilia</c:v>
                </c:pt>
                <c:pt idx="17">
                  <c:v>Il Secolo XIX</c:v>
                </c:pt>
                <c:pt idx="18">
                  <c:v>La Stampa - Ed. Savona</c:v>
                </c:pt>
                <c:pt idx="19">
                  <c:v>Il Secolo XIX - Ed. Savona/Cairo/Val Bormi</c:v>
                </c:pt>
              </c:strCache>
            </c:strRef>
          </c:cat>
          <c:val>
            <c:numRef>
              <c:f>Dati!$B$2:$B$21</c:f>
              <c:numCache>
                <c:formatCode>#,##0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38</c:v>
                </c:pt>
                <c:pt idx="3">
                  <c:v>227</c:v>
                </c:pt>
                <c:pt idx="4">
                  <c:v>336</c:v>
                </c:pt>
                <c:pt idx="5">
                  <c:v>698</c:v>
                </c:pt>
                <c:pt idx="6">
                  <c:v>1177</c:v>
                </c:pt>
                <c:pt idx="7">
                  <c:v>1649</c:v>
                </c:pt>
                <c:pt idx="8">
                  <c:v>2853</c:v>
                </c:pt>
                <c:pt idx="9">
                  <c:v>3473</c:v>
                </c:pt>
                <c:pt idx="10">
                  <c:v>4818</c:v>
                </c:pt>
                <c:pt idx="11">
                  <c:v>5412</c:v>
                </c:pt>
                <c:pt idx="12">
                  <c:v>7571</c:v>
                </c:pt>
                <c:pt idx="13">
                  <c:v>8489</c:v>
                </c:pt>
                <c:pt idx="14">
                  <c:v>17471</c:v>
                </c:pt>
                <c:pt idx="15">
                  <c:v>17494</c:v>
                </c:pt>
                <c:pt idx="16">
                  <c:v>21424</c:v>
                </c:pt>
                <c:pt idx="17">
                  <c:v>30782</c:v>
                </c:pt>
                <c:pt idx="18">
                  <c:v>34349</c:v>
                </c:pt>
                <c:pt idx="19">
                  <c:v>116478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Valore € per Sito Web -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€</c:v>
                </c:pt>
              </c:strCache>
            </c:strRef>
          </c:tx>
          <c:spPr>
            <a:solidFill>
              <a:srgbClr val="004FFF"/>
            </a:solidFill>
            <a:ln>
              <a:noFill/>
            </a:ln>
            <a:effectLst/>
          </c:spPr>
          <c:invertIfNegative val="0"/>
          <c:cat>
            <c:strRef>
              <c:f>Dati!$A$2:$A$31</c:f>
              <c:strCache>
                <c:ptCount val="30"/>
                <c:pt idx="0">
                  <c:v>Kikapress.com</c:v>
                </c:pt>
                <c:pt idx="1">
                  <c:v>Ansamed.info</c:v>
                </c:pt>
                <c:pt idx="2">
                  <c:v>Gazzettadellaspezia.it</c:v>
                </c:pt>
                <c:pt idx="3">
                  <c:v>Twnews.it</c:v>
                </c:pt>
                <c:pt idx="4">
                  <c:v>Rsvn.it</c:v>
                </c:pt>
                <c:pt idx="5">
                  <c:v>Corrieresalentino.it</c:v>
                </c:pt>
                <c:pt idx="6">
                  <c:v>Marigliano.net</c:v>
                </c:pt>
                <c:pt idx="7">
                  <c:v>Cremonaoggi.it</c:v>
                </c:pt>
                <c:pt idx="8">
                  <c:v>Letteraemme.it</c:v>
                </c:pt>
                <c:pt idx="9">
                  <c:v>Torinoggi.it</c:v>
                </c:pt>
                <c:pt idx="10">
                  <c:v>Comune.Fi.it</c:v>
                </c:pt>
                <c:pt idx="11">
                  <c:v>Cittadellaspezia.com</c:v>
                </c:pt>
                <c:pt idx="12">
                  <c:v>Askanews.it</c:v>
                </c:pt>
                <c:pt idx="13">
                  <c:v>Targatocn.it</c:v>
                </c:pt>
                <c:pt idx="14">
                  <c:v>Sololibri.net</c:v>
                </c:pt>
                <c:pt idx="15">
                  <c:v>Ligurianotizie.it</c:v>
                </c:pt>
                <c:pt idx="16">
                  <c:v>Liberta.it</c:v>
                </c:pt>
                <c:pt idx="17">
                  <c:v>Mentelocale.it</c:v>
                </c:pt>
                <c:pt idx="18">
                  <c:v>Ilsussidiario.net</c:v>
                </c:pt>
                <c:pt idx="19">
                  <c:v>Adnkronos.com</c:v>
                </c:pt>
                <c:pt idx="20">
                  <c:v>It.yahoo.com</c:v>
                </c:pt>
                <c:pt idx="21">
                  <c:v>Habitante.it</c:v>
                </c:pt>
                <c:pt idx="22">
                  <c:v>Studenti.it</c:v>
                </c:pt>
                <c:pt idx="23">
                  <c:v>Tg24.sky.it</c:v>
                </c:pt>
                <c:pt idx="24">
                  <c:v>247.libero.it</c:v>
                </c:pt>
                <c:pt idx="25">
                  <c:v>Ilgiornale.it</c:v>
                </c:pt>
                <c:pt idx="26">
                  <c:v>Notizie.virgilio.it</c:v>
                </c:pt>
                <c:pt idx="27">
                  <c:v>Tiscali.it</c:v>
                </c:pt>
                <c:pt idx="28">
                  <c:v>Ansa.it</c:v>
                </c:pt>
                <c:pt idx="29">
                  <c:v>Lastampa.it</c:v>
                </c:pt>
              </c:strCache>
            </c:strRef>
          </c:cat>
          <c:val>
            <c:numRef>
              <c:f>Dati!$B$2:$B$31</c:f>
              <c:numCache>
                <c:formatCode>#,##0</c:formatCode>
                <c:ptCount val="30"/>
                <c:pt idx="0">
                  <c:v>10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21</c:v>
                </c:pt>
                <c:pt idx="8">
                  <c:v>23</c:v>
                </c:pt>
                <c:pt idx="9">
                  <c:v>24</c:v>
                </c:pt>
                <c:pt idx="10">
                  <c:v>37</c:v>
                </c:pt>
                <c:pt idx="11">
                  <c:v>41</c:v>
                </c:pt>
                <c:pt idx="12">
                  <c:v>44</c:v>
                </c:pt>
                <c:pt idx="13">
                  <c:v>67</c:v>
                </c:pt>
                <c:pt idx="14">
                  <c:v>75</c:v>
                </c:pt>
                <c:pt idx="15">
                  <c:v>93</c:v>
                </c:pt>
                <c:pt idx="16">
                  <c:v>130</c:v>
                </c:pt>
                <c:pt idx="17">
                  <c:v>263</c:v>
                </c:pt>
                <c:pt idx="18">
                  <c:v>326</c:v>
                </c:pt>
                <c:pt idx="19">
                  <c:v>369</c:v>
                </c:pt>
                <c:pt idx="20">
                  <c:v>395</c:v>
                </c:pt>
                <c:pt idx="21">
                  <c:v>408</c:v>
                </c:pt>
                <c:pt idx="22">
                  <c:v>547</c:v>
                </c:pt>
                <c:pt idx="23">
                  <c:v>702</c:v>
                </c:pt>
                <c:pt idx="24">
                  <c:v>1845</c:v>
                </c:pt>
                <c:pt idx="25">
                  <c:v>2545</c:v>
                </c:pt>
                <c:pt idx="26">
                  <c:v>5219</c:v>
                </c:pt>
                <c:pt idx="27">
                  <c:v>7761</c:v>
                </c:pt>
                <c:pt idx="28">
                  <c:v>12339</c:v>
                </c:pt>
                <c:pt idx="29">
                  <c:v>13122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Sentiment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125802297128256"/>
          <c:y val="0.13299747563569556"/>
          <c:w val="0.427090875505162"/>
          <c:h val="0.65378862855930509"/>
        </c:manualLayout>
      </c:layout>
      <c:doughnutChart>
        <c:varyColors val="1"/>
        <c:ser>
          <c:idx val="0"/>
          <c:order val="0"/>
          <c:tx>
            <c:strRef>
              <c:f>Dati!$B$1</c:f>
              <c:strCache>
                <c:ptCount val="1"/>
                <c:pt idx="0">
                  <c:v>N.Citaz.</c:v>
                </c:pt>
              </c:strCache>
            </c:strRef>
          </c:tx>
          <c:dPt>
            <c:idx val="0"/>
            <c:bubble3D val="0"/>
            <c:spPr>
              <a:solidFill>
                <a:srgbClr val="29D25B"/>
              </a:solidFill>
            </c:spPr>
            <c:extLst>
              <c:ext xmlns:c16="http://schemas.microsoft.com/office/drawing/2014/chart" uri="{C3380CC4-5D6E-409C-BE32-E72D297353CC}">
                <c16:uniqueId val="{00000000-B012-4D0A-8D1D-D9DA926BAB01}"/>
              </c:ext>
            </c:extLst>
          </c:dPt>
          <c:dPt>
            <c:idx val="1"/>
            <c:bubble3D val="0"/>
            <c:spPr>
              <a:solidFill>
                <a:srgbClr val="F59600"/>
              </a:solidFill>
            </c:spPr>
            <c:extLst>
              <c:ext xmlns:c16="http://schemas.microsoft.com/office/drawing/2014/chart" uri="{C3380CC4-5D6E-409C-BE32-E72D297353CC}">
                <c16:uniqueId val="{00000001-B012-4D0A-8D1D-D9DA926BAB01}"/>
              </c:ext>
            </c:extLst>
          </c:dPt>
          <c:dPt>
            <c:idx val="2"/>
            <c:bubble3D val="0"/>
            <c:spPr>
              <a:solidFill>
                <a:srgbClr val="EF1C11"/>
              </a:solidFill>
            </c:spPr>
            <c:extLst>
              <c:ext xmlns:c16="http://schemas.microsoft.com/office/drawing/2014/chart" uri="{C3380CC4-5D6E-409C-BE32-E72D297353CC}">
                <c16:uniqueId val="{00000002-B012-4D0A-8D1D-D9DA926BAB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B012-4D0A-8D1D-D9DA926BAB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B012-4D0A-8D1D-D9DA926BAB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Dati!$A$2:$A$4</c:f>
              <c:strCache>
                <c:ptCount val="3"/>
                <c:pt idx="0">
                  <c:v>Positivo</c:v>
                </c:pt>
                <c:pt idx="1">
                  <c:v>Neutro</c:v>
                </c:pt>
                <c:pt idx="2">
                  <c:v>Negativo</c:v>
                </c:pt>
              </c:strCache>
            </c:strRef>
          </c:cat>
          <c:val>
            <c:numRef>
              <c:f>Dati!$B$2:$B$4</c:f>
              <c:numCache>
                <c:formatCode>#,##0</c:formatCode>
                <c:ptCount val="3"/>
                <c:pt idx="0">
                  <c:v>92</c:v>
                </c:pt>
                <c:pt idx="1">
                  <c:v>131</c:v>
                </c:pt>
                <c:pt idx="2">
                  <c:v>6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B012-4D0A-8D1D-D9DA926BAB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734473546639878E-3"/>
          <c:y val="0.87693143825232422"/>
          <c:w val="0.9918265816080668"/>
          <c:h val="0.1230685135571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Sentiment</a:t>
            </a:r>
          </a:p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5349856061223506"/>
          <c:h val="0.7566886778191374"/>
        </c:manualLayout>
      </c:layout>
      <c:area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29D25B">
                <a:alpha val="25000"/>
              </a:srgbClr>
            </a:solidFill>
            <a:ln w="9525" cap="flat" cmpd="sng" algn="ctr">
              <a:solidFill>
                <a:srgbClr val="29D25B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16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2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</c:v>
                </c:pt>
                <c:pt idx="67">
                  <c:v>1</c:v>
                </c:pt>
                <c:pt idx="68">
                  <c:v>0</c:v>
                </c:pt>
                <c:pt idx="69">
                  <c:v>1</c:v>
                </c:pt>
                <c:pt idx="70">
                  <c:v>5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20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4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3</c:v>
                </c:pt>
                <c:pt idx="125">
                  <c:v>3</c:v>
                </c:pt>
                <c:pt idx="126">
                  <c:v>5</c:v>
                </c:pt>
                <c:pt idx="127">
                  <c:v>3</c:v>
                </c:pt>
                <c:pt idx="128">
                  <c:v>1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2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4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Neutro</c:v>
                </c:pt>
              </c:strCache>
            </c:strRef>
          </c:tx>
          <c:spPr>
            <a:solidFill>
              <a:srgbClr val="F59600">
                <a:alpha val="25000"/>
              </a:srgbClr>
            </a:solidFill>
            <a:ln w="9525" cap="flat" cmpd="sng" algn="ctr">
              <a:solidFill>
                <a:srgbClr val="F596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0</c:v>
                </c:pt>
                <c:pt idx="14">
                  <c:v>3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15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</c:v>
                </c:pt>
                <c:pt idx="46">
                  <c:v>7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3</c:v>
                </c:pt>
                <c:pt idx="51">
                  <c:v>0</c:v>
                </c:pt>
                <c:pt idx="52">
                  <c:v>2</c:v>
                </c:pt>
                <c:pt idx="53">
                  <c:v>1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1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3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28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3</c:v>
                </c:pt>
                <c:pt idx="124">
                  <c:v>1</c:v>
                </c:pt>
                <c:pt idx="125">
                  <c:v>5</c:v>
                </c:pt>
                <c:pt idx="126">
                  <c:v>4</c:v>
                </c:pt>
                <c:pt idx="127">
                  <c:v>6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1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12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EF1C11">
                <a:alpha val="25000"/>
              </a:srgbClr>
            </a:solidFill>
            <a:ln w="9525" cap="flat" cmpd="sng" algn="ctr">
              <a:solidFill>
                <a:srgbClr val="EF1C11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Dati!$D$2:$D$231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1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033600"/>
        <c:axId val="71035136"/>
      </c:area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Sentiment per Rubrica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29D25B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15</c:v>
                </c:pt>
                <c:pt idx="1">
                  <c:v>77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Neutro</c:v>
                </c:pt>
              </c:strCache>
            </c:strRef>
          </c:tx>
          <c:spPr>
            <a:solidFill>
              <a:srgbClr val="F59600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Dati!$C$2:$C$3</c:f>
              <c:numCache>
                <c:formatCode>#,##0</c:formatCode>
                <c:ptCount val="2"/>
                <c:pt idx="0">
                  <c:v>9</c:v>
                </c:pt>
                <c:pt idx="1">
                  <c:v>122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EF1C11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Dati!$D$2:$D$3</c:f>
              <c:numCache>
                <c:formatCode>#,##0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Sentiment per Target Fonti - top 10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29D25B"/>
            </a:solidFill>
            <a:ln>
              <a:noFill/>
            </a:ln>
            <a:effectLst/>
          </c:spPr>
          <c:invertIfNegative val="0"/>
          <c:cat>
            <c:strRef>
              <c:f>Dati!$A$2:$A$11</c:f>
              <c:strCache>
                <c:ptCount val="10"/>
                <c:pt idx="0">
                  <c:v>Energia / Ambiente</c:v>
                </c:pt>
                <c:pt idx="1">
                  <c:v>Cucina / Gastronomia</c:v>
                </c:pt>
                <c:pt idx="2">
                  <c:v>Lifestyle</c:v>
                </c:pt>
                <c:pt idx="3">
                  <c:v>Altro</c:v>
                </c:pt>
                <c:pt idx="4">
                  <c:v>Medicina</c:v>
                </c:pt>
                <c:pt idx="5">
                  <c:v>Politica e ServiziPubblici</c:v>
                </c:pt>
                <c:pt idx="6">
                  <c:v>Arte/Cultura / Spettacoli</c:v>
                </c:pt>
                <c:pt idx="7">
                  <c:v>Altro / Attualita' varia</c:v>
                </c:pt>
                <c:pt idx="8">
                  <c:v>Informazione Nazionale</c:v>
                </c:pt>
                <c:pt idx="9">
                  <c:v>Informazione Locale</c:v>
                </c:pt>
              </c:strCache>
            </c:strRef>
          </c:cat>
          <c:val>
            <c:numRef>
              <c:f>Dati!$B$2:$B$11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12</c:v>
                </c:pt>
                <c:pt idx="9">
                  <c:v>72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Neutro</c:v>
                </c:pt>
              </c:strCache>
            </c:strRef>
          </c:tx>
          <c:spPr>
            <a:solidFill>
              <a:srgbClr val="F59600"/>
            </a:solidFill>
            <a:ln>
              <a:noFill/>
            </a:ln>
            <a:effectLst/>
          </c:spPr>
          <c:invertIfNegative val="0"/>
          <c:cat>
            <c:strRef>
              <c:f>Dati!$A$2:$A$11</c:f>
              <c:strCache>
                <c:ptCount val="10"/>
                <c:pt idx="0">
                  <c:v>Energia / Ambiente</c:v>
                </c:pt>
                <c:pt idx="1">
                  <c:v>Cucina / Gastronomia</c:v>
                </c:pt>
                <c:pt idx="2">
                  <c:v>Lifestyle</c:v>
                </c:pt>
                <c:pt idx="3">
                  <c:v>Altro</c:v>
                </c:pt>
                <c:pt idx="4">
                  <c:v>Medicina</c:v>
                </c:pt>
                <c:pt idx="5">
                  <c:v>Politica e ServiziPubblici</c:v>
                </c:pt>
                <c:pt idx="6">
                  <c:v>Arte/Cultura / Spettacoli</c:v>
                </c:pt>
                <c:pt idx="7">
                  <c:v>Altro / Attualita' varia</c:v>
                </c:pt>
                <c:pt idx="8">
                  <c:v>Informazione Nazionale</c:v>
                </c:pt>
                <c:pt idx="9">
                  <c:v>Informazione Locale</c:v>
                </c:pt>
              </c:strCache>
            </c:strRef>
          </c:cat>
          <c:val>
            <c:numRef>
              <c:f>Dati!$C$2:$C$11</c:f>
              <c:numCache>
                <c:formatCode>#,##0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24</c:v>
                </c:pt>
                <c:pt idx="9">
                  <c:v>93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EF1C11"/>
            </a:solidFill>
            <a:ln>
              <a:noFill/>
            </a:ln>
            <a:effectLst/>
          </c:spPr>
          <c:invertIfNegative val="0"/>
          <c:cat>
            <c:strRef>
              <c:f>Dati!$A$2:$A$11</c:f>
              <c:strCache>
                <c:ptCount val="10"/>
                <c:pt idx="0">
                  <c:v>Energia / Ambiente</c:v>
                </c:pt>
                <c:pt idx="1">
                  <c:v>Cucina / Gastronomia</c:v>
                </c:pt>
                <c:pt idx="2">
                  <c:v>Lifestyle</c:v>
                </c:pt>
                <c:pt idx="3">
                  <c:v>Altro</c:v>
                </c:pt>
                <c:pt idx="4">
                  <c:v>Medicina</c:v>
                </c:pt>
                <c:pt idx="5">
                  <c:v>Politica e ServiziPubblici</c:v>
                </c:pt>
                <c:pt idx="6">
                  <c:v>Arte/Cultura / Spettacoli</c:v>
                </c:pt>
                <c:pt idx="7">
                  <c:v>Altro / Attualita' varia</c:v>
                </c:pt>
                <c:pt idx="8">
                  <c:v>Informazione Nazionale</c:v>
                </c:pt>
                <c:pt idx="9">
                  <c:v>Informazione Locale</c:v>
                </c:pt>
              </c:strCache>
            </c:strRef>
          </c:cat>
          <c:val>
            <c:numRef>
              <c:f>Dati!$D$2:$D$11</c:f>
              <c:numCache>
                <c:formatCode>#,##0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per Media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4789990884735444"/>
          <c:h val="0.75459958405649696"/>
        </c:manualLayout>
      </c:layout>
      <c:line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Stampa</c:v>
                </c:pt>
              </c:strCache>
            </c:strRef>
          </c:tx>
          <c:spPr>
            <a:ln w="28575" cap="rnd">
              <a:solidFill>
                <a:srgbClr val="17A6F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7A6F2"/>
              </a:solidFill>
              <a:ln w="9525">
                <a:solidFill>
                  <a:srgbClr val="17A6F2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2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0</c:v>
                </c:pt>
                <c:pt idx="50">
                  <c:v>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22</c:v>
                </c:pt>
                <c:pt idx="116">
                  <c:v>0</c:v>
                </c:pt>
                <c:pt idx="117">
                  <c:v>0</c:v>
                </c:pt>
                <c:pt idx="118">
                  <c:v>1</c:v>
                </c:pt>
                <c:pt idx="119">
                  <c:v>0</c:v>
                </c:pt>
                <c:pt idx="120">
                  <c:v>4</c:v>
                </c:pt>
                <c:pt idx="121">
                  <c:v>1</c:v>
                </c:pt>
                <c:pt idx="122">
                  <c:v>0</c:v>
                </c:pt>
                <c:pt idx="123">
                  <c:v>3</c:v>
                </c:pt>
                <c:pt idx="124">
                  <c:v>1</c:v>
                </c:pt>
                <c:pt idx="125">
                  <c:v>3</c:v>
                </c:pt>
                <c:pt idx="126">
                  <c:v>0</c:v>
                </c:pt>
                <c:pt idx="127">
                  <c:v>3</c:v>
                </c:pt>
                <c:pt idx="128">
                  <c:v>1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2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2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Web</c:v>
                </c:pt>
              </c:strCache>
            </c:strRef>
          </c:tx>
          <c:spPr>
            <a:ln w="28575" cap="rnd">
              <a:solidFill>
                <a:srgbClr val="004F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4FFF"/>
              </a:solidFill>
              <a:ln w="9525">
                <a:solidFill>
                  <a:srgbClr val="004FFF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4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24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3</c:v>
                </c:pt>
                <c:pt idx="39">
                  <c:v>0</c:v>
                </c:pt>
                <c:pt idx="40">
                  <c:v>3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9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  <c:pt idx="52">
                  <c:v>2</c:v>
                </c:pt>
                <c:pt idx="53">
                  <c:v>1</c:v>
                </c:pt>
                <c:pt idx="54">
                  <c:v>0</c:v>
                </c:pt>
                <c:pt idx="55">
                  <c:v>2</c:v>
                </c:pt>
                <c:pt idx="56">
                  <c:v>2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4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4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27</c:v>
                </c:pt>
                <c:pt idx="116">
                  <c:v>1</c:v>
                </c:pt>
                <c:pt idx="117">
                  <c:v>1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3</c:v>
                </c:pt>
                <c:pt idx="125">
                  <c:v>5</c:v>
                </c:pt>
                <c:pt idx="126">
                  <c:v>9</c:v>
                </c:pt>
                <c:pt idx="127">
                  <c:v>6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1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16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TV</c:v>
                </c:pt>
              </c:strCache>
            </c:strRef>
          </c:tx>
          <c:spPr>
            <a:ln w="28575" cap="rnd">
              <a:solidFill>
                <a:srgbClr val="15057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50578"/>
              </a:solidFill>
              <a:ln w="9525">
                <a:solidFill>
                  <a:srgbClr val="150578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Dati!$D$2:$D$231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3"/>
          <c:order val="3"/>
          <c:tx>
            <c:strRef>
              <c:f>Dati!$E$1</c:f>
              <c:strCache>
                <c:ptCount val="1"/>
                <c:pt idx="0">
                  <c:v>Radio</c:v>
                </c:pt>
              </c:strCache>
            </c:strRef>
          </c:tx>
          <c:spPr>
            <a:ln w="28575" cap="rnd">
              <a:solidFill>
                <a:srgbClr val="1F77B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F77B4"/>
              </a:solidFill>
              <a:ln w="9525">
                <a:solidFill>
                  <a:srgbClr val="1F77B4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Dati!$E$2:$E$231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4"/>
          <c:order val="4"/>
          <c:tx>
            <c:strRef>
              <c:f>Dati!$F$1</c:f>
              <c:strCache>
                <c:ptCount val="1"/>
                <c:pt idx="0">
                  <c:v>Social Media</c:v>
                </c:pt>
              </c:strCache>
            </c:strRef>
          </c:tx>
          <c:spPr>
            <a:ln w="28575" cap="rnd">
              <a:solidFill>
                <a:srgbClr val="8E4AC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E4AC3"/>
              </a:solidFill>
              <a:ln w="9525">
                <a:solidFill>
                  <a:srgbClr val="8E4AC3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Dati!$F$2:$F$231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5"/>
          <c:order val="5"/>
          <c:tx>
            <c:strRef>
              <c:f>Dati!$G$1</c:f>
              <c:strCache>
                <c:ptCount val="1"/>
                <c:pt idx="0">
                  <c:v>Agenzie Stampa</c:v>
                </c:pt>
              </c:strCache>
            </c:strRef>
          </c:tx>
          <c:spPr>
            <a:ln w="28575" cap="rnd">
              <a:solidFill>
                <a:srgbClr val="4AB24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AB24A"/>
              </a:solidFill>
              <a:ln w="9525">
                <a:solidFill>
                  <a:srgbClr val="4AB24A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  <c:pt idx="31">
                  <c:v>44713</c:v>
                </c:pt>
                <c:pt idx="32">
                  <c:v>44714</c:v>
                </c:pt>
                <c:pt idx="33">
                  <c:v>44715</c:v>
                </c:pt>
                <c:pt idx="34">
                  <c:v>44716</c:v>
                </c:pt>
                <c:pt idx="35">
                  <c:v>44717</c:v>
                </c:pt>
                <c:pt idx="36">
                  <c:v>44718</c:v>
                </c:pt>
                <c:pt idx="37">
                  <c:v>44719</c:v>
                </c:pt>
                <c:pt idx="38">
                  <c:v>44720</c:v>
                </c:pt>
                <c:pt idx="39">
                  <c:v>44721</c:v>
                </c:pt>
                <c:pt idx="40">
                  <c:v>44722</c:v>
                </c:pt>
                <c:pt idx="41">
                  <c:v>44723</c:v>
                </c:pt>
                <c:pt idx="42">
                  <c:v>44724</c:v>
                </c:pt>
                <c:pt idx="43">
                  <c:v>44725</c:v>
                </c:pt>
                <c:pt idx="44">
                  <c:v>44726</c:v>
                </c:pt>
                <c:pt idx="45">
                  <c:v>44727</c:v>
                </c:pt>
                <c:pt idx="46">
                  <c:v>44728</c:v>
                </c:pt>
                <c:pt idx="47">
                  <c:v>44729</c:v>
                </c:pt>
                <c:pt idx="48">
                  <c:v>44730</c:v>
                </c:pt>
                <c:pt idx="49">
                  <c:v>44731</c:v>
                </c:pt>
                <c:pt idx="50">
                  <c:v>44732</c:v>
                </c:pt>
                <c:pt idx="51">
                  <c:v>44733</c:v>
                </c:pt>
                <c:pt idx="52">
                  <c:v>44734</c:v>
                </c:pt>
                <c:pt idx="53">
                  <c:v>44735</c:v>
                </c:pt>
                <c:pt idx="54">
                  <c:v>44736</c:v>
                </c:pt>
                <c:pt idx="55">
                  <c:v>44737</c:v>
                </c:pt>
                <c:pt idx="56">
                  <c:v>44738</c:v>
                </c:pt>
                <c:pt idx="57">
                  <c:v>44739</c:v>
                </c:pt>
                <c:pt idx="58">
                  <c:v>44740</c:v>
                </c:pt>
                <c:pt idx="59">
                  <c:v>44741</c:v>
                </c:pt>
                <c:pt idx="60">
                  <c:v>44742</c:v>
                </c:pt>
                <c:pt idx="61">
                  <c:v>44743</c:v>
                </c:pt>
                <c:pt idx="62">
                  <c:v>44744</c:v>
                </c:pt>
                <c:pt idx="63">
                  <c:v>44745</c:v>
                </c:pt>
                <c:pt idx="64">
                  <c:v>44746</c:v>
                </c:pt>
                <c:pt idx="65">
                  <c:v>44747</c:v>
                </c:pt>
                <c:pt idx="66">
                  <c:v>44748</c:v>
                </c:pt>
                <c:pt idx="67">
                  <c:v>44749</c:v>
                </c:pt>
                <c:pt idx="68">
                  <c:v>44750</c:v>
                </c:pt>
                <c:pt idx="69">
                  <c:v>44751</c:v>
                </c:pt>
                <c:pt idx="70">
                  <c:v>44752</c:v>
                </c:pt>
                <c:pt idx="71">
                  <c:v>44753</c:v>
                </c:pt>
                <c:pt idx="72">
                  <c:v>44754</c:v>
                </c:pt>
                <c:pt idx="73">
                  <c:v>44755</c:v>
                </c:pt>
                <c:pt idx="74">
                  <c:v>44756</c:v>
                </c:pt>
                <c:pt idx="75">
                  <c:v>44757</c:v>
                </c:pt>
                <c:pt idx="76">
                  <c:v>44758</c:v>
                </c:pt>
                <c:pt idx="77">
                  <c:v>44759</c:v>
                </c:pt>
                <c:pt idx="78">
                  <c:v>44760</c:v>
                </c:pt>
                <c:pt idx="79">
                  <c:v>44761</c:v>
                </c:pt>
                <c:pt idx="80">
                  <c:v>44762</c:v>
                </c:pt>
                <c:pt idx="81">
                  <c:v>44763</c:v>
                </c:pt>
                <c:pt idx="82">
                  <c:v>44764</c:v>
                </c:pt>
                <c:pt idx="83">
                  <c:v>44765</c:v>
                </c:pt>
                <c:pt idx="84">
                  <c:v>44766</c:v>
                </c:pt>
                <c:pt idx="85">
                  <c:v>44767</c:v>
                </c:pt>
                <c:pt idx="86">
                  <c:v>44768</c:v>
                </c:pt>
                <c:pt idx="87">
                  <c:v>44769</c:v>
                </c:pt>
                <c:pt idx="88">
                  <c:v>44770</c:v>
                </c:pt>
                <c:pt idx="89">
                  <c:v>44771</c:v>
                </c:pt>
                <c:pt idx="90">
                  <c:v>44772</c:v>
                </c:pt>
                <c:pt idx="91">
                  <c:v>44773</c:v>
                </c:pt>
                <c:pt idx="92">
                  <c:v>44774</c:v>
                </c:pt>
                <c:pt idx="93">
                  <c:v>44775</c:v>
                </c:pt>
                <c:pt idx="94">
                  <c:v>44776</c:v>
                </c:pt>
                <c:pt idx="95">
                  <c:v>44777</c:v>
                </c:pt>
                <c:pt idx="96">
                  <c:v>44778</c:v>
                </c:pt>
                <c:pt idx="97">
                  <c:v>44779</c:v>
                </c:pt>
                <c:pt idx="98">
                  <c:v>44780</c:v>
                </c:pt>
                <c:pt idx="99">
                  <c:v>44781</c:v>
                </c:pt>
                <c:pt idx="100">
                  <c:v>44782</c:v>
                </c:pt>
                <c:pt idx="101">
                  <c:v>44783</c:v>
                </c:pt>
                <c:pt idx="102">
                  <c:v>44784</c:v>
                </c:pt>
                <c:pt idx="103">
                  <c:v>44785</c:v>
                </c:pt>
                <c:pt idx="104">
                  <c:v>44786</c:v>
                </c:pt>
                <c:pt idx="105">
                  <c:v>44787</c:v>
                </c:pt>
                <c:pt idx="106">
                  <c:v>44788</c:v>
                </c:pt>
                <c:pt idx="107">
                  <c:v>44789</c:v>
                </c:pt>
                <c:pt idx="108">
                  <c:v>44790</c:v>
                </c:pt>
                <c:pt idx="109">
                  <c:v>44791</c:v>
                </c:pt>
                <c:pt idx="110">
                  <c:v>44792</c:v>
                </c:pt>
                <c:pt idx="111">
                  <c:v>44793</c:v>
                </c:pt>
                <c:pt idx="112">
                  <c:v>44794</c:v>
                </c:pt>
                <c:pt idx="113">
                  <c:v>44795</c:v>
                </c:pt>
                <c:pt idx="114">
                  <c:v>44796</c:v>
                </c:pt>
                <c:pt idx="115">
                  <c:v>44797</c:v>
                </c:pt>
                <c:pt idx="116">
                  <c:v>44798</c:v>
                </c:pt>
                <c:pt idx="117">
                  <c:v>44799</c:v>
                </c:pt>
                <c:pt idx="118">
                  <c:v>44800</c:v>
                </c:pt>
                <c:pt idx="119">
                  <c:v>44801</c:v>
                </c:pt>
                <c:pt idx="120">
                  <c:v>44802</c:v>
                </c:pt>
                <c:pt idx="121">
                  <c:v>44803</c:v>
                </c:pt>
                <c:pt idx="122">
                  <c:v>44804</c:v>
                </c:pt>
                <c:pt idx="123">
                  <c:v>44805</c:v>
                </c:pt>
                <c:pt idx="124">
                  <c:v>44806</c:v>
                </c:pt>
                <c:pt idx="125">
                  <c:v>44807</c:v>
                </c:pt>
                <c:pt idx="126">
                  <c:v>44808</c:v>
                </c:pt>
                <c:pt idx="127">
                  <c:v>44809</c:v>
                </c:pt>
                <c:pt idx="128">
                  <c:v>44810</c:v>
                </c:pt>
                <c:pt idx="129">
                  <c:v>44811</c:v>
                </c:pt>
                <c:pt idx="130">
                  <c:v>44812</c:v>
                </c:pt>
                <c:pt idx="131">
                  <c:v>44813</c:v>
                </c:pt>
                <c:pt idx="132">
                  <c:v>44814</c:v>
                </c:pt>
                <c:pt idx="133">
                  <c:v>44815</c:v>
                </c:pt>
                <c:pt idx="134">
                  <c:v>44816</c:v>
                </c:pt>
                <c:pt idx="135">
                  <c:v>44817</c:v>
                </c:pt>
                <c:pt idx="136">
                  <c:v>44818</c:v>
                </c:pt>
                <c:pt idx="137">
                  <c:v>44819</c:v>
                </c:pt>
                <c:pt idx="138">
                  <c:v>44820</c:v>
                </c:pt>
                <c:pt idx="139">
                  <c:v>44821</c:v>
                </c:pt>
                <c:pt idx="140">
                  <c:v>44822</c:v>
                </c:pt>
                <c:pt idx="141">
                  <c:v>44823</c:v>
                </c:pt>
                <c:pt idx="142">
                  <c:v>44824</c:v>
                </c:pt>
                <c:pt idx="143">
                  <c:v>44825</c:v>
                </c:pt>
                <c:pt idx="144">
                  <c:v>44826</c:v>
                </c:pt>
                <c:pt idx="145">
                  <c:v>44827</c:v>
                </c:pt>
                <c:pt idx="146">
                  <c:v>44828</c:v>
                </c:pt>
                <c:pt idx="147">
                  <c:v>44829</c:v>
                </c:pt>
                <c:pt idx="148">
                  <c:v>44830</c:v>
                </c:pt>
                <c:pt idx="149">
                  <c:v>44831</c:v>
                </c:pt>
                <c:pt idx="150">
                  <c:v>44832</c:v>
                </c:pt>
                <c:pt idx="151">
                  <c:v>44833</c:v>
                </c:pt>
                <c:pt idx="152">
                  <c:v>44834</c:v>
                </c:pt>
                <c:pt idx="153">
                  <c:v>44835</c:v>
                </c:pt>
                <c:pt idx="154">
                  <c:v>44836</c:v>
                </c:pt>
                <c:pt idx="155">
                  <c:v>44837</c:v>
                </c:pt>
                <c:pt idx="156">
                  <c:v>44838</c:v>
                </c:pt>
                <c:pt idx="157">
                  <c:v>44839</c:v>
                </c:pt>
                <c:pt idx="158">
                  <c:v>44840</c:v>
                </c:pt>
                <c:pt idx="159">
                  <c:v>44841</c:v>
                </c:pt>
                <c:pt idx="160">
                  <c:v>44842</c:v>
                </c:pt>
                <c:pt idx="161">
                  <c:v>44843</c:v>
                </c:pt>
                <c:pt idx="162">
                  <c:v>44844</c:v>
                </c:pt>
                <c:pt idx="163">
                  <c:v>44845</c:v>
                </c:pt>
                <c:pt idx="164">
                  <c:v>44846</c:v>
                </c:pt>
                <c:pt idx="165">
                  <c:v>44847</c:v>
                </c:pt>
                <c:pt idx="166">
                  <c:v>44848</c:v>
                </c:pt>
                <c:pt idx="167">
                  <c:v>44849</c:v>
                </c:pt>
                <c:pt idx="168">
                  <c:v>44850</c:v>
                </c:pt>
                <c:pt idx="169">
                  <c:v>44851</c:v>
                </c:pt>
                <c:pt idx="170">
                  <c:v>44852</c:v>
                </c:pt>
                <c:pt idx="171">
                  <c:v>44853</c:v>
                </c:pt>
                <c:pt idx="172">
                  <c:v>44854</c:v>
                </c:pt>
                <c:pt idx="173">
                  <c:v>44855</c:v>
                </c:pt>
                <c:pt idx="174">
                  <c:v>44856</c:v>
                </c:pt>
                <c:pt idx="175">
                  <c:v>44857</c:v>
                </c:pt>
                <c:pt idx="176">
                  <c:v>44858</c:v>
                </c:pt>
                <c:pt idx="177">
                  <c:v>44859</c:v>
                </c:pt>
                <c:pt idx="178">
                  <c:v>44860</c:v>
                </c:pt>
                <c:pt idx="179">
                  <c:v>44861</c:v>
                </c:pt>
                <c:pt idx="180">
                  <c:v>44862</c:v>
                </c:pt>
                <c:pt idx="181">
                  <c:v>44863</c:v>
                </c:pt>
                <c:pt idx="182">
                  <c:v>44864</c:v>
                </c:pt>
                <c:pt idx="183">
                  <c:v>44865</c:v>
                </c:pt>
                <c:pt idx="184">
                  <c:v>44866</c:v>
                </c:pt>
                <c:pt idx="185">
                  <c:v>44867</c:v>
                </c:pt>
                <c:pt idx="186">
                  <c:v>44868</c:v>
                </c:pt>
                <c:pt idx="187">
                  <c:v>44869</c:v>
                </c:pt>
                <c:pt idx="188">
                  <c:v>44870</c:v>
                </c:pt>
                <c:pt idx="189">
                  <c:v>44871</c:v>
                </c:pt>
                <c:pt idx="190">
                  <c:v>44872</c:v>
                </c:pt>
                <c:pt idx="191">
                  <c:v>44873</c:v>
                </c:pt>
                <c:pt idx="192">
                  <c:v>44874</c:v>
                </c:pt>
                <c:pt idx="193">
                  <c:v>44875</c:v>
                </c:pt>
                <c:pt idx="194">
                  <c:v>44876</c:v>
                </c:pt>
                <c:pt idx="195">
                  <c:v>44877</c:v>
                </c:pt>
                <c:pt idx="196">
                  <c:v>44878</c:v>
                </c:pt>
                <c:pt idx="197">
                  <c:v>44879</c:v>
                </c:pt>
                <c:pt idx="198">
                  <c:v>44880</c:v>
                </c:pt>
                <c:pt idx="199">
                  <c:v>44881</c:v>
                </c:pt>
                <c:pt idx="200">
                  <c:v>44882</c:v>
                </c:pt>
                <c:pt idx="201">
                  <c:v>44883</c:v>
                </c:pt>
                <c:pt idx="202">
                  <c:v>44884</c:v>
                </c:pt>
                <c:pt idx="203">
                  <c:v>44885</c:v>
                </c:pt>
                <c:pt idx="204">
                  <c:v>44886</c:v>
                </c:pt>
                <c:pt idx="205">
                  <c:v>44887</c:v>
                </c:pt>
                <c:pt idx="206">
                  <c:v>44888</c:v>
                </c:pt>
                <c:pt idx="207">
                  <c:v>44889</c:v>
                </c:pt>
                <c:pt idx="208">
                  <c:v>44890</c:v>
                </c:pt>
                <c:pt idx="209">
                  <c:v>44891</c:v>
                </c:pt>
                <c:pt idx="210">
                  <c:v>44892</c:v>
                </c:pt>
                <c:pt idx="211">
                  <c:v>44893</c:v>
                </c:pt>
                <c:pt idx="212">
                  <c:v>44894</c:v>
                </c:pt>
                <c:pt idx="213">
                  <c:v>44895</c:v>
                </c:pt>
                <c:pt idx="214">
                  <c:v>44896</c:v>
                </c:pt>
                <c:pt idx="215">
                  <c:v>44897</c:v>
                </c:pt>
                <c:pt idx="216">
                  <c:v>44898</c:v>
                </c:pt>
                <c:pt idx="217">
                  <c:v>44899</c:v>
                </c:pt>
                <c:pt idx="218">
                  <c:v>44900</c:v>
                </c:pt>
                <c:pt idx="219">
                  <c:v>44901</c:v>
                </c:pt>
                <c:pt idx="220">
                  <c:v>44902</c:v>
                </c:pt>
                <c:pt idx="221">
                  <c:v>44903</c:v>
                </c:pt>
                <c:pt idx="222">
                  <c:v>44904</c:v>
                </c:pt>
                <c:pt idx="223">
                  <c:v>44905</c:v>
                </c:pt>
                <c:pt idx="224">
                  <c:v>44906</c:v>
                </c:pt>
                <c:pt idx="225">
                  <c:v>44907</c:v>
                </c:pt>
                <c:pt idx="226">
                  <c:v>44908</c:v>
                </c:pt>
                <c:pt idx="227">
                  <c:v>44909</c:v>
                </c:pt>
                <c:pt idx="228">
                  <c:v>44910</c:v>
                </c:pt>
                <c:pt idx="229">
                  <c:v>44911</c:v>
                </c:pt>
              </c:numCache>
            </c:numRef>
          </c:cat>
          <c:val>
            <c:numRef>
              <c:f>Dati!$G$2:$G$231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33600"/>
        <c:axId val="71035136"/>
      </c:line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Sentiment per Testata Stampa -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29D25B"/>
            </a:solidFill>
            <a:ln>
              <a:noFill/>
            </a:ln>
            <a:effectLst/>
          </c:spPr>
          <c:invertIfNegative val="0"/>
          <c:cat>
            <c:strRef>
              <c:f>Dati!$A$2:$A$21</c:f>
              <c:strCache>
                <c:ptCount val="20"/>
                <c:pt idx="0">
                  <c:v>La Sicilia</c:v>
                </c:pt>
                <c:pt idx="1">
                  <c:v>La Repubblica - Ed. Genova</c:v>
                </c:pt>
                <c:pt idx="2">
                  <c:v>La Provincia (CO)</c:v>
                </c:pt>
                <c:pt idx="3">
                  <c:v>La Gazzetta del Mezzogiorno - Ed. Basilicata</c:v>
                </c:pt>
                <c:pt idx="4">
                  <c:v>Evatremila</c:v>
                </c:pt>
                <c:pt idx="5">
                  <c:v>Corriere del Mezzogiorno - Campania (Corriere della Sera)</c:v>
                </c:pt>
                <c:pt idx="6">
                  <c:v>Libero Quotidiano</c:v>
                </c:pt>
                <c:pt idx="7">
                  <c:v>L'Eco della Stampa</c:v>
                </c:pt>
                <c:pt idx="8">
                  <c:v>L'Inchiesta di Sera</c:v>
                </c:pt>
                <c:pt idx="9">
                  <c:v>Liberta'</c:v>
                </c:pt>
                <c:pt idx="10">
                  <c:v>Il Secolo XIX - Ed. Levante</c:v>
                </c:pt>
                <c:pt idx="11">
                  <c:v>La Stampa - Ed. Liguria</c:v>
                </c:pt>
                <c:pt idx="12">
                  <c:v>Avvenire - Ed. Liguria/Spezia/Ponente</c:v>
                </c:pt>
                <c:pt idx="13">
                  <c:v>Il Messaggero - Ed. Frosinone</c:v>
                </c:pt>
                <c:pt idx="14">
                  <c:v>Il Secolo XIX</c:v>
                </c:pt>
                <c:pt idx="15">
                  <c:v>La Stampa - Ed. Imperia/Sanremo</c:v>
                </c:pt>
                <c:pt idx="16">
                  <c:v>L'Alassino</c:v>
                </c:pt>
                <c:pt idx="17">
                  <c:v>Il Secolo XIX - Ed. Imperia</c:v>
                </c:pt>
                <c:pt idx="18">
                  <c:v>La Stampa - Ed. Savona</c:v>
                </c:pt>
                <c:pt idx="19">
                  <c:v>Il Secolo XIX - Ed. Savona/Cairo/Val Bormi</c:v>
                </c:pt>
              </c:strCache>
            </c:strRef>
          </c:cat>
          <c:val>
            <c:numRef>
              <c:f>Dati!$B$2:$B$21</c:f>
              <c:numCache>
                <c:formatCode>#,##0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8">
                  <c:v>8</c:v>
                </c:pt>
                <c:pt idx="19">
                  <c:v>6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Neutro</c:v>
                </c:pt>
              </c:strCache>
            </c:strRef>
          </c:tx>
          <c:spPr>
            <a:solidFill>
              <a:srgbClr val="F59600"/>
            </a:solidFill>
            <a:ln>
              <a:noFill/>
            </a:ln>
            <a:effectLst/>
          </c:spPr>
          <c:invertIfNegative val="0"/>
          <c:cat>
            <c:strRef>
              <c:f>Dati!$A$2:$A$21</c:f>
              <c:strCache>
                <c:ptCount val="20"/>
                <c:pt idx="0">
                  <c:v>La Sicilia</c:v>
                </c:pt>
                <c:pt idx="1">
                  <c:v>La Repubblica - Ed. Genova</c:v>
                </c:pt>
                <c:pt idx="2">
                  <c:v>La Provincia (CO)</c:v>
                </c:pt>
                <c:pt idx="3">
                  <c:v>La Gazzetta del Mezzogiorno - Ed. Basilicata</c:v>
                </c:pt>
                <c:pt idx="4">
                  <c:v>Evatremila</c:v>
                </c:pt>
                <c:pt idx="5">
                  <c:v>Corriere del Mezzogiorno - Campania (Corriere della Sera)</c:v>
                </c:pt>
                <c:pt idx="6">
                  <c:v>Libero Quotidiano</c:v>
                </c:pt>
                <c:pt idx="7">
                  <c:v>L'Eco della Stampa</c:v>
                </c:pt>
                <c:pt idx="8">
                  <c:v>L'Inchiesta di Sera</c:v>
                </c:pt>
                <c:pt idx="9">
                  <c:v>Liberta'</c:v>
                </c:pt>
                <c:pt idx="10">
                  <c:v>Il Secolo XIX - Ed. Levante</c:v>
                </c:pt>
                <c:pt idx="11">
                  <c:v>La Stampa - Ed. Liguria</c:v>
                </c:pt>
                <c:pt idx="12">
                  <c:v>Avvenire - Ed. Liguria/Spezia/Ponente</c:v>
                </c:pt>
                <c:pt idx="13">
                  <c:v>Il Messaggero - Ed. Frosinone</c:v>
                </c:pt>
                <c:pt idx="14">
                  <c:v>Il Secolo XIX</c:v>
                </c:pt>
                <c:pt idx="15">
                  <c:v>La Stampa - Ed. Imperia/Sanremo</c:v>
                </c:pt>
                <c:pt idx="16">
                  <c:v>L'Alassino</c:v>
                </c:pt>
                <c:pt idx="17">
                  <c:v>Il Secolo XIX - Ed. Imperia</c:v>
                </c:pt>
                <c:pt idx="18">
                  <c:v>La Stampa - Ed. Savona</c:v>
                </c:pt>
                <c:pt idx="19">
                  <c:v>Il Secolo XIX - Ed. Savona/Cairo/Val Bormi</c:v>
                </c:pt>
              </c:strCache>
            </c:strRef>
          </c:cat>
          <c:val>
            <c:numRef>
              <c:f>Dati!$C$2:$C$21</c:f>
              <c:numCache>
                <c:formatCode>#,##0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4</c:v>
                </c:pt>
                <c:pt idx="16">
                  <c:v>3</c:v>
                </c:pt>
                <c:pt idx="17">
                  <c:v>7</c:v>
                </c:pt>
                <c:pt idx="18">
                  <c:v>8</c:v>
                </c:pt>
                <c:pt idx="19">
                  <c:v>12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EF1C11"/>
            </a:solidFill>
            <a:ln>
              <a:noFill/>
            </a:ln>
            <a:effectLst/>
          </c:spPr>
          <c:invertIfNegative val="0"/>
          <c:cat>
            <c:strRef>
              <c:f>Dati!$A$2:$A$21</c:f>
              <c:strCache>
                <c:ptCount val="20"/>
                <c:pt idx="0">
                  <c:v>La Sicilia</c:v>
                </c:pt>
                <c:pt idx="1">
                  <c:v>La Repubblica - Ed. Genova</c:v>
                </c:pt>
                <c:pt idx="2">
                  <c:v>La Provincia (CO)</c:v>
                </c:pt>
                <c:pt idx="3">
                  <c:v>La Gazzetta del Mezzogiorno - Ed. Basilicata</c:v>
                </c:pt>
                <c:pt idx="4">
                  <c:v>Evatremila</c:v>
                </c:pt>
                <c:pt idx="5">
                  <c:v>Corriere del Mezzogiorno - Campania (Corriere della Sera)</c:v>
                </c:pt>
                <c:pt idx="6">
                  <c:v>Libero Quotidiano</c:v>
                </c:pt>
                <c:pt idx="7">
                  <c:v>L'Eco della Stampa</c:v>
                </c:pt>
                <c:pt idx="8">
                  <c:v>L'Inchiesta di Sera</c:v>
                </c:pt>
                <c:pt idx="9">
                  <c:v>Liberta'</c:v>
                </c:pt>
                <c:pt idx="10">
                  <c:v>Il Secolo XIX - Ed. Levante</c:v>
                </c:pt>
                <c:pt idx="11">
                  <c:v>La Stampa - Ed. Liguria</c:v>
                </c:pt>
                <c:pt idx="12">
                  <c:v>Avvenire - Ed. Liguria/Spezia/Ponente</c:v>
                </c:pt>
                <c:pt idx="13">
                  <c:v>Il Messaggero - Ed. Frosinone</c:v>
                </c:pt>
                <c:pt idx="14">
                  <c:v>Il Secolo XIX</c:v>
                </c:pt>
                <c:pt idx="15">
                  <c:v>La Stampa - Ed. Imperia/Sanremo</c:v>
                </c:pt>
                <c:pt idx="16">
                  <c:v>L'Alassino</c:v>
                </c:pt>
                <c:pt idx="17">
                  <c:v>Il Secolo XIX - Ed. Imperia</c:v>
                </c:pt>
                <c:pt idx="18">
                  <c:v>La Stampa - Ed. Savona</c:v>
                </c:pt>
                <c:pt idx="19">
                  <c:v>Il Secolo XIX - Ed. Savona/Cairo/Val Bormi</c:v>
                </c:pt>
              </c:strCache>
            </c:strRef>
          </c:cat>
          <c:val>
            <c:numRef>
              <c:f>Dati!$D$2:$D$21</c:f>
              <c:numCache>
                <c:formatCode>#,##0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Sentiment per Sito Web - top 30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29D25B"/>
            </a:solidFill>
            <a:ln>
              <a:noFill/>
            </a:ln>
            <a:effectLst/>
          </c:spPr>
          <c:invertIfNegative val="0"/>
          <c:cat>
            <c:strRef>
              <c:f>Dati!$A$2:$A$31</c:f>
              <c:strCache>
                <c:ptCount val="30"/>
                <c:pt idx="0">
                  <c:v>Oglioponews.it</c:v>
                </c:pt>
                <c:pt idx="1">
                  <c:v>Marigliano.net</c:v>
                </c:pt>
                <c:pt idx="2">
                  <c:v>Mantovauno.it</c:v>
                </c:pt>
                <c:pt idx="3">
                  <c:v>Lopinionista.it</c:v>
                </c:pt>
                <c:pt idx="4">
                  <c:v>Italiasera.it</c:v>
                </c:pt>
                <c:pt idx="5">
                  <c:v>Italiaambiente.it</c:v>
                </c:pt>
                <c:pt idx="6">
                  <c:v>It.yahoo.com</c:v>
                </c:pt>
                <c:pt idx="7">
                  <c:v>Ilsussidiario.net</c:v>
                </c:pt>
                <c:pt idx="8">
                  <c:v>Lavocedialba.it</c:v>
                </c:pt>
                <c:pt idx="9">
                  <c:v>Lifestyleblog.it</c:v>
                </c:pt>
                <c:pt idx="10">
                  <c:v>Liberta.it</c:v>
                </c:pt>
                <c:pt idx="11">
                  <c:v>Letteraemme.it</c:v>
                </c:pt>
                <c:pt idx="12">
                  <c:v>Liguriaoggi.it</c:v>
                </c:pt>
                <c:pt idx="13">
                  <c:v>Gazzettadellaspezia.it</c:v>
                </c:pt>
                <c:pt idx="14">
                  <c:v>Cittadellaspezia.com</c:v>
                </c:pt>
                <c:pt idx="15">
                  <c:v>Chivassoggi.it</c:v>
                </c:pt>
                <c:pt idx="16">
                  <c:v>Torinoggi.it</c:v>
                </c:pt>
                <c:pt idx="17">
                  <c:v>Tiscali.it</c:v>
                </c:pt>
                <c:pt idx="18">
                  <c:v>Kikapress.com</c:v>
                </c:pt>
                <c:pt idx="19">
                  <c:v>Mentelocale.it</c:v>
                </c:pt>
                <c:pt idx="20">
                  <c:v>Twnews.it</c:v>
                </c:pt>
                <c:pt idx="21">
                  <c:v>Ansa.it</c:v>
                </c:pt>
                <c:pt idx="22">
                  <c:v>Notizie.virgilio.it</c:v>
                </c:pt>
                <c:pt idx="23">
                  <c:v>Lastampa.it</c:v>
                </c:pt>
                <c:pt idx="24">
                  <c:v>247.libero.it</c:v>
                </c:pt>
                <c:pt idx="25">
                  <c:v>Liguria24.it</c:v>
                </c:pt>
                <c:pt idx="26">
                  <c:v>Rsvn.it</c:v>
                </c:pt>
                <c:pt idx="27">
                  <c:v>Ilnazionale.it</c:v>
                </c:pt>
                <c:pt idx="28">
                  <c:v>Ligurianotizie.it</c:v>
                </c:pt>
                <c:pt idx="29">
                  <c:v>Ecodisavona.it</c:v>
                </c:pt>
              </c:strCache>
            </c:strRef>
          </c:cat>
          <c:val>
            <c:numRef>
              <c:f>Dati!$B$2:$B$31</c:f>
              <c:numCache>
                <c:formatCode>#,##0</c:formatCode>
                <c:ptCount val="3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2</c:v>
                </c:pt>
                <c:pt idx="23">
                  <c:v>1</c:v>
                </c:pt>
                <c:pt idx="24">
                  <c:v>6</c:v>
                </c:pt>
                <c:pt idx="25">
                  <c:v>3</c:v>
                </c:pt>
                <c:pt idx="26">
                  <c:v>8</c:v>
                </c:pt>
                <c:pt idx="27">
                  <c:v>6</c:v>
                </c:pt>
                <c:pt idx="28">
                  <c:v>8</c:v>
                </c:pt>
                <c:pt idx="29">
                  <c:v>8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Neutro</c:v>
                </c:pt>
              </c:strCache>
            </c:strRef>
          </c:tx>
          <c:spPr>
            <a:solidFill>
              <a:srgbClr val="F59600"/>
            </a:solidFill>
            <a:ln>
              <a:noFill/>
            </a:ln>
            <a:effectLst/>
          </c:spPr>
          <c:invertIfNegative val="0"/>
          <c:cat>
            <c:strRef>
              <c:f>Dati!$A$2:$A$31</c:f>
              <c:strCache>
                <c:ptCount val="30"/>
                <c:pt idx="0">
                  <c:v>Oglioponews.it</c:v>
                </c:pt>
                <c:pt idx="1">
                  <c:v>Marigliano.net</c:v>
                </c:pt>
                <c:pt idx="2">
                  <c:v>Mantovauno.it</c:v>
                </c:pt>
                <c:pt idx="3">
                  <c:v>Lopinionista.it</c:v>
                </c:pt>
                <c:pt idx="4">
                  <c:v>Italiasera.it</c:v>
                </c:pt>
                <c:pt idx="5">
                  <c:v>Italiaambiente.it</c:v>
                </c:pt>
                <c:pt idx="6">
                  <c:v>It.yahoo.com</c:v>
                </c:pt>
                <c:pt idx="7">
                  <c:v>Ilsussidiario.net</c:v>
                </c:pt>
                <c:pt idx="8">
                  <c:v>Lavocedialba.it</c:v>
                </c:pt>
                <c:pt idx="9">
                  <c:v>Lifestyleblog.it</c:v>
                </c:pt>
                <c:pt idx="10">
                  <c:v>Liberta.it</c:v>
                </c:pt>
                <c:pt idx="11">
                  <c:v>Letteraemme.it</c:v>
                </c:pt>
                <c:pt idx="12">
                  <c:v>Liguriaoggi.it</c:v>
                </c:pt>
                <c:pt idx="13">
                  <c:v>Gazzettadellaspezia.it</c:v>
                </c:pt>
                <c:pt idx="14">
                  <c:v>Cittadellaspezia.com</c:v>
                </c:pt>
                <c:pt idx="15">
                  <c:v>Chivassoggi.it</c:v>
                </c:pt>
                <c:pt idx="16">
                  <c:v>Torinoggi.it</c:v>
                </c:pt>
                <c:pt idx="17">
                  <c:v>Tiscali.it</c:v>
                </c:pt>
                <c:pt idx="18">
                  <c:v>Kikapress.com</c:v>
                </c:pt>
                <c:pt idx="19">
                  <c:v>Mentelocale.it</c:v>
                </c:pt>
                <c:pt idx="20">
                  <c:v>Twnews.it</c:v>
                </c:pt>
                <c:pt idx="21">
                  <c:v>Ansa.it</c:v>
                </c:pt>
                <c:pt idx="22">
                  <c:v>Notizie.virgilio.it</c:v>
                </c:pt>
                <c:pt idx="23">
                  <c:v>Lastampa.it</c:v>
                </c:pt>
                <c:pt idx="24">
                  <c:v>247.libero.it</c:v>
                </c:pt>
                <c:pt idx="25">
                  <c:v>Liguria24.it</c:v>
                </c:pt>
                <c:pt idx="26">
                  <c:v>Rsvn.it</c:v>
                </c:pt>
                <c:pt idx="27">
                  <c:v>Ilnazionale.it</c:v>
                </c:pt>
                <c:pt idx="28">
                  <c:v>Ligurianotizie.it</c:v>
                </c:pt>
                <c:pt idx="29">
                  <c:v>Ecodisavona.it</c:v>
                </c:pt>
              </c:strCache>
            </c:strRef>
          </c:cat>
          <c:val>
            <c:numRef>
              <c:f>Dati!$C$2:$C$31</c:f>
              <c:numCache>
                <c:formatCode>#,##0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1</c:v>
                </c:pt>
                <c:pt idx="25">
                  <c:v>6</c:v>
                </c:pt>
                <c:pt idx="26">
                  <c:v>4</c:v>
                </c:pt>
                <c:pt idx="27">
                  <c:v>6</c:v>
                </c:pt>
                <c:pt idx="28">
                  <c:v>8</c:v>
                </c:pt>
                <c:pt idx="29">
                  <c:v>9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EF1C11"/>
            </a:solidFill>
            <a:ln>
              <a:noFill/>
            </a:ln>
            <a:effectLst/>
          </c:spPr>
          <c:invertIfNegative val="0"/>
          <c:cat>
            <c:strRef>
              <c:f>Dati!$A$2:$A$31</c:f>
              <c:strCache>
                <c:ptCount val="30"/>
                <c:pt idx="0">
                  <c:v>Oglioponews.it</c:v>
                </c:pt>
                <c:pt idx="1">
                  <c:v>Marigliano.net</c:v>
                </c:pt>
                <c:pt idx="2">
                  <c:v>Mantovauno.it</c:v>
                </c:pt>
                <c:pt idx="3">
                  <c:v>Lopinionista.it</c:v>
                </c:pt>
                <c:pt idx="4">
                  <c:v>Italiasera.it</c:v>
                </c:pt>
                <c:pt idx="5">
                  <c:v>Italiaambiente.it</c:v>
                </c:pt>
                <c:pt idx="6">
                  <c:v>It.yahoo.com</c:v>
                </c:pt>
                <c:pt idx="7">
                  <c:v>Ilsussidiario.net</c:v>
                </c:pt>
                <c:pt idx="8">
                  <c:v>Lavocedialba.it</c:v>
                </c:pt>
                <c:pt idx="9">
                  <c:v>Lifestyleblog.it</c:v>
                </c:pt>
                <c:pt idx="10">
                  <c:v>Liberta.it</c:v>
                </c:pt>
                <c:pt idx="11">
                  <c:v>Letteraemme.it</c:v>
                </c:pt>
                <c:pt idx="12">
                  <c:v>Liguriaoggi.it</c:v>
                </c:pt>
                <c:pt idx="13">
                  <c:v>Gazzettadellaspezia.it</c:v>
                </c:pt>
                <c:pt idx="14">
                  <c:v>Cittadellaspezia.com</c:v>
                </c:pt>
                <c:pt idx="15">
                  <c:v>Chivassoggi.it</c:v>
                </c:pt>
                <c:pt idx="16">
                  <c:v>Torinoggi.it</c:v>
                </c:pt>
                <c:pt idx="17">
                  <c:v>Tiscali.it</c:v>
                </c:pt>
                <c:pt idx="18">
                  <c:v>Kikapress.com</c:v>
                </c:pt>
                <c:pt idx="19">
                  <c:v>Mentelocale.it</c:v>
                </c:pt>
                <c:pt idx="20">
                  <c:v>Twnews.it</c:v>
                </c:pt>
                <c:pt idx="21">
                  <c:v>Ansa.it</c:v>
                </c:pt>
                <c:pt idx="22">
                  <c:v>Notizie.virgilio.it</c:v>
                </c:pt>
                <c:pt idx="23">
                  <c:v>Lastampa.it</c:v>
                </c:pt>
                <c:pt idx="24">
                  <c:v>247.libero.it</c:v>
                </c:pt>
                <c:pt idx="25">
                  <c:v>Liguria24.it</c:v>
                </c:pt>
                <c:pt idx="26">
                  <c:v>Rsvn.it</c:v>
                </c:pt>
                <c:pt idx="27">
                  <c:v>Ilnazionale.it</c:v>
                </c:pt>
                <c:pt idx="28">
                  <c:v>Ligurianotizie.it</c:v>
                </c:pt>
                <c:pt idx="29">
                  <c:v>Ecodisavona.it</c:v>
                </c:pt>
              </c:strCache>
            </c:strRef>
          </c:cat>
          <c:val>
            <c:numRef>
              <c:f>Dati!$D$2:$D$31</c:f>
              <c:numCache>
                <c:formatCode>#,##0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Sentiment per Media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29D25B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Web</c:v>
                </c:pt>
                <c:pt idx="1">
                  <c:v>Stampa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63</c:v>
                </c:pt>
                <c:pt idx="1">
                  <c:v>29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Neutro</c:v>
                </c:pt>
              </c:strCache>
            </c:strRef>
          </c:tx>
          <c:spPr>
            <a:solidFill>
              <a:srgbClr val="F59600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Web</c:v>
                </c:pt>
                <c:pt idx="1">
                  <c:v>Stampa</c:v>
                </c:pt>
              </c:strCache>
            </c:strRef>
          </c:cat>
          <c:val>
            <c:numRef>
              <c:f>Dati!$C$2:$C$3</c:f>
              <c:numCache>
                <c:formatCode>#,##0</c:formatCode>
                <c:ptCount val="2"/>
                <c:pt idx="0">
                  <c:v>85</c:v>
                </c:pt>
                <c:pt idx="1">
                  <c:v>46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2"/>
          <c:order val="2"/>
          <c:tx>
            <c:strRef>
              <c:f>Dati!$D$1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EF1C11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Web</c:v>
                </c:pt>
                <c:pt idx="1">
                  <c:v>Stampa</c:v>
                </c:pt>
              </c:strCache>
            </c:strRef>
          </c:cat>
          <c:val>
            <c:numRef>
              <c:f>Dati!$D$2:$D$3</c:f>
              <c:numCache>
                <c:formatCode>#,##0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Target Fonti - top 10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Dati!$A$2:$A$11</c:f>
              <c:strCache>
                <c:ptCount val="10"/>
                <c:pt idx="0">
                  <c:v>Energia / Ambiente</c:v>
                </c:pt>
                <c:pt idx="1">
                  <c:v>Cucina / Gastronomia</c:v>
                </c:pt>
                <c:pt idx="2">
                  <c:v>Lifestyle</c:v>
                </c:pt>
                <c:pt idx="3">
                  <c:v>Altro</c:v>
                </c:pt>
                <c:pt idx="4">
                  <c:v>Medicina</c:v>
                </c:pt>
                <c:pt idx="5">
                  <c:v>Politica e ServiziPubblici</c:v>
                </c:pt>
                <c:pt idx="6">
                  <c:v>Arte/Cultura / Spettacoli</c:v>
                </c:pt>
                <c:pt idx="7">
                  <c:v>Altro / Attualita' varia</c:v>
                </c:pt>
                <c:pt idx="8">
                  <c:v>Informazione Nazionale</c:v>
                </c:pt>
                <c:pt idx="9">
                  <c:v>Informazione Locale</c:v>
                </c:pt>
              </c:strCache>
            </c:strRef>
          </c:cat>
          <c:val>
            <c:numRef>
              <c:f>Dati!$B$2:$B$11</c:f>
              <c:numCache>
                <c:formatCode>#,##0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7</c:v>
                </c:pt>
                <c:pt idx="8">
                  <c:v>39</c:v>
                </c:pt>
                <c:pt idx="9">
                  <c:v>167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Target Regionale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Dati!$A$2:$A$11</c:f>
              <c:strCache>
                <c:ptCount val="10"/>
                <c:pt idx="0">
                  <c:v>Puglia</c:v>
                </c:pt>
                <c:pt idx="1">
                  <c:v>Basilicata</c:v>
                </c:pt>
                <c:pt idx="2">
                  <c:v>Toscana</c:v>
                </c:pt>
                <c:pt idx="3">
                  <c:v>Lazio</c:v>
                </c:pt>
                <c:pt idx="4">
                  <c:v>Sicilia</c:v>
                </c:pt>
                <c:pt idx="5">
                  <c:v>Emilia Romagna</c:v>
                </c:pt>
                <c:pt idx="6">
                  <c:v>Campania</c:v>
                </c:pt>
                <c:pt idx="7">
                  <c:v>Piemonte</c:v>
                </c:pt>
                <c:pt idx="8">
                  <c:v>Lombardia</c:v>
                </c:pt>
                <c:pt idx="9">
                  <c:v>Liguria</c:v>
                </c:pt>
              </c:strCache>
            </c:strRef>
          </c:cat>
          <c:val>
            <c:numRef>
              <c:f>Dati!$B$2:$B$11</c:f>
              <c:numCache>
                <c:formatCode>#,##0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137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Item per Rubrica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Stampa</c:v>
                </c:pt>
              </c:strCache>
            </c:strRef>
          </c:tx>
          <c:spPr>
            <a:solidFill>
              <a:srgbClr val="17A6F2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2</c:v>
                </c:pt>
                <c:pt idx="1">
                  <c:v>75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004FFF"/>
            </a:solidFill>
            <a:ln>
              <a:noFill/>
            </a:ln>
            <a:effectLst/>
          </c:spPr>
          <c:invertIfNegative val="0"/>
          <c:cat>
            <c:strRef>
              <c:f>Dati!$A$2:$A$3</c:f>
              <c:strCache>
                <c:ptCount val="2"/>
                <c:pt idx="0">
                  <c:v>Marzia Boaglio</c:v>
                </c:pt>
                <c:pt idx="1">
                  <c:v>Alassio Centolibri</c:v>
                </c:pt>
              </c:strCache>
            </c:strRef>
          </c:cat>
          <c:val>
            <c:numRef>
              <c:f>Dati!$C$2:$C$3</c:f>
              <c:numCache>
                <c:formatCode>#,##0</c:formatCode>
                <c:ptCount val="2"/>
                <c:pt idx="0">
                  <c:v>22</c:v>
                </c:pt>
                <c:pt idx="1">
                  <c:v>130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F84F-4048-B6E0-4766B35E6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4612224"/>
        <c:axId val="67469312"/>
      </c:barChart>
      <c:catAx>
        <c:axId val="6461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none" anchor="ctr" anchorCtr="1">
            <a:normAutofit/>
          </a:bodyPr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69312"/>
        <c:crosses val="autoZero"/>
        <c:auto val="1"/>
        <c:lblAlgn val="ctr"/>
        <c:lblOffset val="100"/>
        <c:noMultiLvlLbl val="0"/>
      </c:catAx>
      <c:valAx>
        <c:axId val="6746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6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Trend per Rubrica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57120716969294E-2"/>
          <c:y val="0.11325420465406728"/>
          <c:w val="0.84789990884735444"/>
          <c:h val="0.75459958405649696"/>
        </c:manualLayout>
      </c:layout>
      <c:lineChart>
        <c:grouping val="standar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Alassio Centolibri</c:v>
                </c:pt>
              </c:strCache>
            </c:strRef>
          </c:tx>
          <c:spPr>
            <a:ln w="28575" cap="rnd">
              <a:solidFill>
                <a:srgbClr val="4198A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198AF"/>
              </a:solidFill>
              <a:ln w="9525">
                <a:solidFill>
                  <a:srgbClr val="4198AF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44682</c:v>
                </c:pt>
                <c:pt idx="2">
                  <c:v>44683</c:v>
                </c:pt>
                <c:pt idx="3">
                  <c:v>44683</c:v>
                </c:pt>
                <c:pt idx="4">
                  <c:v>44684</c:v>
                </c:pt>
                <c:pt idx="5">
                  <c:v>44684</c:v>
                </c:pt>
                <c:pt idx="6">
                  <c:v>44685</c:v>
                </c:pt>
                <c:pt idx="7">
                  <c:v>44685</c:v>
                </c:pt>
                <c:pt idx="8">
                  <c:v>44686</c:v>
                </c:pt>
                <c:pt idx="9">
                  <c:v>44686</c:v>
                </c:pt>
                <c:pt idx="10">
                  <c:v>44687</c:v>
                </c:pt>
                <c:pt idx="11">
                  <c:v>44687</c:v>
                </c:pt>
                <c:pt idx="12">
                  <c:v>44688</c:v>
                </c:pt>
                <c:pt idx="13">
                  <c:v>44688</c:v>
                </c:pt>
                <c:pt idx="14">
                  <c:v>44689</c:v>
                </c:pt>
                <c:pt idx="15">
                  <c:v>44689</c:v>
                </c:pt>
                <c:pt idx="16">
                  <c:v>44690</c:v>
                </c:pt>
                <c:pt idx="17">
                  <c:v>44690</c:v>
                </c:pt>
                <c:pt idx="18">
                  <c:v>44691</c:v>
                </c:pt>
                <c:pt idx="19">
                  <c:v>44691</c:v>
                </c:pt>
                <c:pt idx="20">
                  <c:v>44692</c:v>
                </c:pt>
                <c:pt idx="21">
                  <c:v>44692</c:v>
                </c:pt>
                <c:pt idx="22">
                  <c:v>44693</c:v>
                </c:pt>
                <c:pt idx="23">
                  <c:v>44693</c:v>
                </c:pt>
                <c:pt idx="24">
                  <c:v>44694</c:v>
                </c:pt>
                <c:pt idx="25">
                  <c:v>44694</c:v>
                </c:pt>
                <c:pt idx="26">
                  <c:v>44695</c:v>
                </c:pt>
                <c:pt idx="27">
                  <c:v>44695</c:v>
                </c:pt>
                <c:pt idx="28">
                  <c:v>44696</c:v>
                </c:pt>
                <c:pt idx="29">
                  <c:v>44696</c:v>
                </c:pt>
                <c:pt idx="30">
                  <c:v>44697</c:v>
                </c:pt>
                <c:pt idx="31">
                  <c:v>44697</c:v>
                </c:pt>
                <c:pt idx="32">
                  <c:v>44698</c:v>
                </c:pt>
                <c:pt idx="33">
                  <c:v>44698</c:v>
                </c:pt>
                <c:pt idx="34">
                  <c:v>44699</c:v>
                </c:pt>
                <c:pt idx="35">
                  <c:v>44699</c:v>
                </c:pt>
                <c:pt idx="36">
                  <c:v>44700</c:v>
                </c:pt>
                <c:pt idx="37">
                  <c:v>44700</c:v>
                </c:pt>
                <c:pt idx="38">
                  <c:v>44701</c:v>
                </c:pt>
                <c:pt idx="39">
                  <c:v>44701</c:v>
                </c:pt>
                <c:pt idx="40">
                  <c:v>44702</c:v>
                </c:pt>
                <c:pt idx="41">
                  <c:v>44702</c:v>
                </c:pt>
                <c:pt idx="42">
                  <c:v>44703</c:v>
                </c:pt>
                <c:pt idx="43">
                  <c:v>44703</c:v>
                </c:pt>
                <c:pt idx="44">
                  <c:v>44704</c:v>
                </c:pt>
                <c:pt idx="45">
                  <c:v>44704</c:v>
                </c:pt>
                <c:pt idx="46">
                  <c:v>44705</c:v>
                </c:pt>
                <c:pt idx="47">
                  <c:v>44705</c:v>
                </c:pt>
                <c:pt idx="48">
                  <c:v>44706</c:v>
                </c:pt>
                <c:pt idx="49">
                  <c:v>44706</c:v>
                </c:pt>
                <c:pt idx="50">
                  <c:v>44707</c:v>
                </c:pt>
                <c:pt idx="51">
                  <c:v>44707</c:v>
                </c:pt>
                <c:pt idx="52">
                  <c:v>44708</c:v>
                </c:pt>
                <c:pt idx="53">
                  <c:v>44708</c:v>
                </c:pt>
                <c:pt idx="54">
                  <c:v>44709</c:v>
                </c:pt>
                <c:pt idx="55">
                  <c:v>44709</c:v>
                </c:pt>
                <c:pt idx="56">
                  <c:v>44710</c:v>
                </c:pt>
                <c:pt idx="57">
                  <c:v>44710</c:v>
                </c:pt>
                <c:pt idx="58">
                  <c:v>44711</c:v>
                </c:pt>
                <c:pt idx="59">
                  <c:v>44711</c:v>
                </c:pt>
                <c:pt idx="60">
                  <c:v>44712</c:v>
                </c:pt>
                <c:pt idx="61">
                  <c:v>44712</c:v>
                </c:pt>
                <c:pt idx="62">
                  <c:v>44713</c:v>
                </c:pt>
                <c:pt idx="63">
                  <c:v>44713</c:v>
                </c:pt>
                <c:pt idx="64">
                  <c:v>44714</c:v>
                </c:pt>
                <c:pt idx="65">
                  <c:v>44714</c:v>
                </c:pt>
                <c:pt idx="66">
                  <c:v>44715</c:v>
                </c:pt>
                <c:pt idx="67">
                  <c:v>44715</c:v>
                </c:pt>
                <c:pt idx="68">
                  <c:v>44716</c:v>
                </c:pt>
                <c:pt idx="69">
                  <c:v>44716</c:v>
                </c:pt>
                <c:pt idx="70">
                  <c:v>44717</c:v>
                </c:pt>
                <c:pt idx="71">
                  <c:v>44717</c:v>
                </c:pt>
                <c:pt idx="72">
                  <c:v>44718</c:v>
                </c:pt>
                <c:pt idx="73">
                  <c:v>44718</c:v>
                </c:pt>
                <c:pt idx="74">
                  <c:v>44719</c:v>
                </c:pt>
                <c:pt idx="75">
                  <c:v>44719</c:v>
                </c:pt>
                <c:pt idx="76">
                  <c:v>44720</c:v>
                </c:pt>
                <c:pt idx="77">
                  <c:v>44720</c:v>
                </c:pt>
                <c:pt idx="78">
                  <c:v>44721</c:v>
                </c:pt>
                <c:pt idx="79">
                  <c:v>44721</c:v>
                </c:pt>
                <c:pt idx="80">
                  <c:v>44722</c:v>
                </c:pt>
                <c:pt idx="81">
                  <c:v>44722</c:v>
                </c:pt>
                <c:pt idx="82">
                  <c:v>44723</c:v>
                </c:pt>
                <c:pt idx="83">
                  <c:v>44723</c:v>
                </c:pt>
                <c:pt idx="84">
                  <c:v>44724</c:v>
                </c:pt>
                <c:pt idx="85">
                  <c:v>44724</c:v>
                </c:pt>
                <c:pt idx="86">
                  <c:v>44725</c:v>
                </c:pt>
                <c:pt idx="87">
                  <c:v>44725</c:v>
                </c:pt>
                <c:pt idx="88">
                  <c:v>44726</c:v>
                </c:pt>
                <c:pt idx="89">
                  <c:v>44726</c:v>
                </c:pt>
                <c:pt idx="90">
                  <c:v>44727</c:v>
                </c:pt>
                <c:pt idx="91">
                  <c:v>44727</c:v>
                </c:pt>
                <c:pt idx="92">
                  <c:v>44728</c:v>
                </c:pt>
                <c:pt idx="93">
                  <c:v>44728</c:v>
                </c:pt>
                <c:pt idx="94">
                  <c:v>44729</c:v>
                </c:pt>
                <c:pt idx="95">
                  <c:v>44729</c:v>
                </c:pt>
                <c:pt idx="96">
                  <c:v>44730</c:v>
                </c:pt>
                <c:pt idx="97">
                  <c:v>44730</c:v>
                </c:pt>
                <c:pt idx="98">
                  <c:v>44731</c:v>
                </c:pt>
                <c:pt idx="99">
                  <c:v>44731</c:v>
                </c:pt>
                <c:pt idx="100">
                  <c:v>44732</c:v>
                </c:pt>
                <c:pt idx="101">
                  <c:v>44732</c:v>
                </c:pt>
                <c:pt idx="102">
                  <c:v>44733</c:v>
                </c:pt>
                <c:pt idx="103">
                  <c:v>44733</c:v>
                </c:pt>
                <c:pt idx="104">
                  <c:v>44734</c:v>
                </c:pt>
                <c:pt idx="105">
                  <c:v>44734</c:v>
                </c:pt>
                <c:pt idx="106">
                  <c:v>44735</c:v>
                </c:pt>
                <c:pt idx="107">
                  <c:v>44735</c:v>
                </c:pt>
                <c:pt idx="108">
                  <c:v>44736</c:v>
                </c:pt>
                <c:pt idx="109">
                  <c:v>44736</c:v>
                </c:pt>
                <c:pt idx="110">
                  <c:v>44737</c:v>
                </c:pt>
                <c:pt idx="111">
                  <c:v>44737</c:v>
                </c:pt>
                <c:pt idx="112">
                  <c:v>44738</c:v>
                </c:pt>
                <c:pt idx="113">
                  <c:v>44738</c:v>
                </c:pt>
                <c:pt idx="114">
                  <c:v>44739</c:v>
                </c:pt>
                <c:pt idx="115">
                  <c:v>44739</c:v>
                </c:pt>
                <c:pt idx="116">
                  <c:v>44740</c:v>
                </c:pt>
                <c:pt idx="117">
                  <c:v>44740</c:v>
                </c:pt>
                <c:pt idx="118">
                  <c:v>44741</c:v>
                </c:pt>
                <c:pt idx="119">
                  <c:v>44741</c:v>
                </c:pt>
                <c:pt idx="120">
                  <c:v>44742</c:v>
                </c:pt>
                <c:pt idx="121">
                  <c:v>44742</c:v>
                </c:pt>
                <c:pt idx="122">
                  <c:v>44743</c:v>
                </c:pt>
                <c:pt idx="123">
                  <c:v>44743</c:v>
                </c:pt>
                <c:pt idx="124">
                  <c:v>44744</c:v>
                </c:pt>
                <c:pt idx="125">
                  <c:v>44744</c:v>
                </c:pt>
                <c:pt idx="126">
                  <c:v>44745</c:v>
                </c:pt>
                <c:pt idx="127">
                  <c:v>44745</c:v>
                </c:pt>
                <c:pt idx="128">
                  <c:v>44746</c:v>
                </c:pt>
                <c:pt idx="129">
                  <c:v>44746</c:v>
                </c:pt>
                <c:pt idx="130">
                  <c:v>44747</c:v>
                </c:pt>
                <c:pt idx="131">
                  <c:v>44747</c:v>
                </c:pt>
                <c:pt idx="132">
                  <c:v>44748</c:v>
                </c:pt>
                <c:pt idx="133">
                  <c:v>44748</c:v>
                </c:pt>
                <c:pt idx="134">
                  <c:v>44749</c:v>
                </c:pt>
                <c:pt idx="135">
                  <c:v>44749</c:v>
                </c:pt>
                <c:pt idx="136">
                  <c:v>44750</c:v>
                </c:pt>
                <c:pt idx="137">
                  <c:v>44750</c:v>
                </c:pt>
                <c:pt idx="138">
                  <c:v>44751</c:v>
                </c:pt>
                <c:pt idx="139">
                  <c:v>44751</c:v>
                </c:pt>
                <c:pt idx="140">
                  <c:v>44752</c:v>
                </c:pt>
                <c:pt idx="141">
                  <c:v>44752</c:v>
                </c:pt>
                <c:pt idx="142">
                  <c:v>44753</c:v>
                </c:pt>
                <c:pt idx="143">
                  <c:v>44753</c:v>
                </c:pt>
                <c:pt idx="144">
                  <c:v>44754</c:v>
                </c:pt>
                <c:pt idx="145">
                  <c:v>44754</c:v>
                </c:pt>
                <c:pt idx="146">
                  <c:v>44755</c:v>
                </c:pt>
                <c:pt idx="147">
                  <c:v>44755</c:v>
                </c:pt>
                <c:pt idx="148">
                  <c:v>44756</c:v>
                </c:pt>
                <c:pt idx="149">
                  <c:v>44756</c:v>
                </c:pt>
                <c:pt idx="150">
                  <c:v>44757</c:v>
                </c:pt>
                <c:pt idx="151">
                  <c:v>44757</c:v>
                </c:pt>
                <c:pt idx="152">
                  <c:v>44758</c:v>
                </c:pt>
                <c:pt idx="153">
                  <c:v>44758</c:v>
                </c:pt>
                <c:pt idx="154">
                  <c:v>44759</c:v>
                </c:pt>
                <c:pt idx="155">
                  <c:v>44759</c:v>
                </c:pt>
                <c:pt idx="156">
                  <c:v>44760</c:v>
                </c:pt>
                <c:pt idx="157">
                  <c:v>44760</c:v>
                </c:pt>
                <c:pt idx="158">
                  <c:v>44761</c:v>
                </c:pt>
                <c:pt idx="159">
                  <c:v>44761</c:v>
                </c:pt>
                <c:pt idx="160">
                  <c:v>44762</c:v>
                </c:pt>
                <c:pt idx="161">
                  <c:v>44762</c:v>
                </c:pt>
                <c:pt idx="162">
                  <c:v>44763</c:v>
                </c:pt>
                <c:pt idx="163">
                  <c:v>44763</c:v>
                </c:pt>
                <c:pt idx="164">
                  <c:v>44764</c:v>
                </c:pt>
                <c:pt idx="165">
                  <c:v>44764</c:v>
                </c:pt>
                <c:pt idx="166">
                  <c:v>44765</c:v>
                </c:pt>
                <c:pt idx="167">
                  <c:v>44765</c:v>
                </c:pt>
                <c:pt idx="168">
                  <c:v>44766</c:v>
                </c:pt>
                <c:pt idx="169">
                  <c:v>44766</c:v>
                </c:pt>
                <c:pt idx="170">
                  <c:v>44767</c:v>
                </c:pt>
                <c:pt idx="171">
                  <c:v>44767</c:v>
                </c:pt>
                <c:pt idx="172">
                  <c:v>44768</c:v>
                </c:pt>
                <c:pt idx="173">
                  <c:v>44768</c:v>
                </c:pt>
                <c:pt idx="174">
                  <c:v>44769</c:v>
                </c:pt>
                <c:pt idx="175">
                  <c:v>44769</c:v>
                </c:pt>
                <c:pt idx="176">
                  <c:v>44770</c:v>
                </c:pt>
                <c:pt idx="177">
                  <c:v>44770</c:v>
                </c:pt>
                <c:pt idx="178">
                  <c:v>44771</c:v>
                </c:pt>
                <c:pt idx="179">
                  <c:v>44771</c:v>
                </c:pt>
                <c:pt idx="180">
                  <c:v>44772</c:v>
                </c:pt>
                <c:pt idx="181">
                  <c:v>44772</c:v>
                </c:pt>
                <c:pt idx="182">
                  <c:v>44773</c:v>
                </c:pt>
                <c:pt idx="183">
                  <c:v>44773</c:v>
                </c:pt>
                <c:pt idx="184">
                  <c:v>44774</c:v>
                </c:pt>
                <c:pt idx="185">
                  <c:v>44774</c:v>
                </c:pt>
                <c:pt idx="186">
                  <c:v>44775</c:v>
                </c:pt>
                <c:pt idx="187">
                  <c:v>44775</c:v>
                </c:pt>
                <c:pt idx="188">
                  <c:v>44776</c:v>
                </c:pt>
                <c:pt idx="189">
                  <c:v>44776</c:v>
                </c:pt>
                <c:pt idx="190">
                  <c:v>44777</c:v>
                </c:pt>
                <c:pt idx="191">
                  <c:v>44777</c:v>
                </c:pt>
                <c:pt idx="192">
                  <c:v>44778</c:v>
                </c:pt>
                <c:pt idx="193">
                  <c:v>44778</c:v>
                </c:pt>
                <c:pt idx="194">
                  <c:v>44779</c:v>
                </c:pt>
                <c:pt idx="195">
                  <c:v>44779</c:v>
                </c:pt>
                <c:pt idx="196">
                  <c:v>44780</c:v>
                </c:pt>
                <c:pt idx="197">
                  <c:v>44780</c:v>
                </c:pt>
                <c:pt idx="198">
                  <c:v>44781</c:v>
                </c:pt>
                <c:pt idx="199">
                  <c:v>44781</c:v>
                </c:pt>
                <c:pt idx="200">
                  <c:v>44782</c:v>
                </c:pt>
                <c:pt idx="201">
                  <c:v>44782</c:v>
                </c:pt>
                <c:pt idx="202">
                  <c:v>44783</c:v>
                </c:pt>
                <c:pt idx="203">
                  <c:v>44783</c:v>
                </c:pt>
                <c:pt idx="204">
                  <c:v>44784</c:v>
                </c:pt>
                <c:pt idx="205">
                  <c:v>44784</c:v>
                </c:pt>
                <c:pt idx="206">
                  <c:v>44785</c:v>
                </c:pt>
                <c:pt idx="207">
                  <c:v>44785</c:v>
                </c:pt>
                <c:pt idx="208">
                  <c:v>44786</c:v>
                </c:pt>
                <c:pt idx="209">
                  <c:v>44786</c:v>
                </c:pt>
                <c:pt idx="210">
                  <c:v>44787</c:v>
                </c:pt>
                <c:pt idx="211">
                  <c:v>44787</c:v>
                </c:pt>
                <c:pt idx="212">
                  <c:v>44788</c:v>
                </c:pt>
                <c:pt idx="213">
                  <c:v>44788</c:v>
                </c:pt>
                <c:pt idx="214">
                  <c:v>44789</c:v>
                </c:pt>
                <c:pt idx="215">
                  <c:v>44789</c:v>
                </c:pt>
                <c:pt idx="216">
                  <c:v>44790</c:v>
                </c:pt>
                <c:pt idx="217">
                  <c:v>44790</c:v>
                </c:pt>
                <c:pt idx="218">
                  <c:v>44791</c:v>
                </c:pt>
                <c:pt idx="219">
                  <c:v>44791</c:v>
                </c:pt>
                <c:pt idx="220">
                  <c:v>44792</c:v>
                </c:pt>
                <c:pt idx="221">
                  <c:v>44792</c:v>
                </c:pt>
                <c:pt idx="222">
                  <c:v>44793</c:v>
                </c:pt>
                <c:pt idx="223">
                  <c:v>44793</c:v>
                </c:pt>
                <c:pt idx="224">
                  <c:v>44794</c:v>
                </c:pt>
                <c:pt idx="225">
                  <c:v>44794</c:v>
                </c:pt>
                <c:pt idx="226">
                  <c:v>44795</c:v>
                </c:pt>
                <c:pt idx="227">
                  <c:v>44795</c:v>
                </c:pt>
                <c:pt idx="228">
                  <c:v>44796</c:v>
                </c:pt>
                <c:pt idx="229">
                  <c:v>44796</c:v>
                </c:pt>
              </c:numCache>
            </c:numRef>
          </c:cat>
          <c:val>
            <c:numRef>
              <c:f>Dati!$B$2:$B$231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8</c:v>
                </c:pt>
                <c:pt idx="13">
                  <c:v>0</c:v>
                </c:pt>
                <c:pt idx="14">
                  <c:v>6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</c:v>
                </c:pt>
                <c:pt idx="46">
                  <c:v>9</c:v>
                </c:pt>
                <c:pt idx="47">
                  <c:v>1</c:v>
                </c:pt>
                <c:pt idx="48">
                  <c:v>2</c:v>
                </c:pt>
                <c:pt idx="49">
                  <c:v>0</c:v>
                </c:pt>
                <c:pt idx="50">
                  <c:v>4</c:v>
                </c:pt>
                <c:pt idx="51">
                  <c:v>0</c:v>
                </c:pt>
                <c:pt idx="52">
                  <c:v>2</c:v>
                </c:pt>
                <c:pt idx="53">
                  <c:v>1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2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5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2</c:v>
                </c:pt>
                <c:pt idx="75">
                  <c:v>1</c:v>
                </c:pt>
                <c:pt idx="76">
                  <c:v>1</c:v>
                </c:pt>
                <c:pt idx="77">
                  <c:v>4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49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0</c:v>
                </c:pt>
                <c:pt idx="120">
                  <c:v>4</c:v>
                </c:pt>
                <c:pt idx="121">
                  <c:v>1</c:v>
                </c:pt>
                <c:pt idx="122">
                  <c:v>0</c:v>
                </c:pt>
                <c:pt idx="123">
                  <c:v>3</c:v>
                </c:pt>
                <c:pt idx="124">
                  <c:v>4</c:v>
                </c:pt>
                <c:pt idx="125">
                  <c:v>8</c:v>
                </c:pt>
                <c:pt idx="126">
                  <c:v>9</c:v>
                </c:pt>
                <c:pt idx="127">
                  <c:v>9</c:v>
                </c:pt>
                <c:pt idx="128">
                  <c:v>1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2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</c:v>
                </c:pt>
                <c:pt idx="142">
                  <c:v>2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1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16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ser>
          <c:idx val="1"/>
          <c:order val="1"/>
          <c:tx>
            <c:strRef>
              <c:f>Dati!$C$1</c:f>
              <c:strCache>
                <c:ptCount val="1"/>
                <c:pt idx="0">
                  <c:v>Marzia Boaglio</c:v>
                </c:pt>
              </c:strCache>
            </c:strRef>
          </c:tx>
          <c:spPr>
            <a:ln w="28575" cap="rnd">
              <a:solidFill>
                <a:srgbClr val="DB843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DB843D"/>
              </a:solidFill>
              <a:ln w="9525">
                <a:solidFill>
                  <a:srgbClr val="DB843D"/>
                </a:solidFill>
              </a:ln>
              <a:effectLst/>
            </c:spPr>
          </c:marker>
          <c:cat>
            <c:numRef>
              <c:f>Dati!$A$2:$A$231</c:f>
              <c:numCache>
                <c:formatCode>dd/mm/yyyy</c:formatCode>
                <c:ptCount val="230"/>
                <c:pt idx="0">
                  <c:v>44682</c:v>
                </c:pt>
                <c:pt idx="1">
                  <c:v>44682</c:v>
                </c:pt>
                <c:pt idx="2">
                  <c:v>44683</c:v>
                </c:pt>
                <c:pt idx="3">
                  <c:v>44683</c:v>
                </c:pt>
                <c:pt idx="4">
                  <c:v>44684</c:v>
                </c:pt>
                <c:pt idx="5">
                  <c:v>44684</c:v>
                </c:pt>
                <c:pt idx="6">
                  <c:v>44685</c:v>
                </c:pt>
                <c:pt idx="7">
                  <c:v>44685</c:v>
                </c:pt>
                <c:pt idx="8">
                  <c:v>44686</c:v>
                </c:pt>
                <c:pt idx="9">
                  <c:v>44686</c:v>
                </c:pt>
                <c:pt idx="10">
                  <c:v>44687</c:v>
                </c:pt>
                <c:pt idx="11">
                  <c:v>44687</c:v>
                </c:pt>
                <c:pt idx="12">
                  <c:v>44688</c:v>
                </c:pt>
                <c:pt idx="13">
                  <c:v>44688</c:v>
                </c:pt>
                <c:pt idx="14">
                  <c:v>44689</c:v>
                </c:pt>
                <c:pt idx="15">
                  <c:v>44689</c:v>
                </c:pt>
                <c:pt idx="16">
                  <c:v>44690</c:v>
                </c:pt>
                <c:pt idx="17">
                  <c:v>44690</c:v>
                </c:pt>
                <c:pt idx="18">
                  <c:v>44691</c:v>
                </c:pt>
                <c:pt idx="19">
                  <c:v>44691</c:v>
                </c:pt>
                <c:pt idx="20">
                  <c:v>44692</c:v>
                </c:pt>
                <c:pt idx="21">
                  <c:v>44692</c:v>
                </c:pt>
                <c:pt idx="22">
                  <c:v>44693</c:v>
                </c:pt>
                <c:pt idx="23">
                  <c:v>44693</c:v>
                </c:pt>
                <c:pt idx="24">
                  <c:v>44694</c:v>
                </c:pt>
                <c:pt idx="25">
                  <c:v>44694</c:v>
                </c:pt>
                <c:pt idx="26">
                  <c:v>44695</c:v>
                </c:pt>
                <c:pt idx="27">
                  <c:v>44695</c:v>
                </c:pt>
                <c:pt idx="28">
                  <c:v>44696</c:v>
                </c:pt>
                <c:pt idx="29">
                  <c:v>44696</c:v>
                </c:pt>
                <c:pt idx="30">
                  <c:v>44697</c:v>
                </c:pt>
                <c:pt idx="31">
                  <c:v>44697</c:v>
                </c:pt>
                <c:pt idx="32">
                  <c:v>44698</c:v>
                </c:pt>
                <c:pt idx="33">
                  <c:v>44698</c:v>
                </c:pt>
                <c:pt idx="34">
                  <c:v>44699</c:v>
                </c:pt>
                <c:pt idx="35">
                  <c:v>44699</c:v>
                </c:pt>
                <c:pt idx="36">
                  <c:v>44700</c:v>
                </c:pt>
                <c:pt idx="37">
                  <c:v>44700</c:v>
                </c:pt>
                <c:pt idx="38">
                  <c:v>44701</c:v>
                </c:pt>
                <c:pt idx="39">
                  <c:v>44701</c:v>
                </c:pt>
                <c:pt idx="40">
                  <c:v>44702</c:v>
                </c:pt>
                <c:pt idx="41">
                  <c:v>44702</c:v>
                </c:pt>
                <c:pt idx="42">
                  <c:v>44703</c:v>
                </c:pt>
                <c:pt idx="43">
                  <c:v>44703</c:v>
                </c:pt>
                <c:pt idx="44">
                  <c:v>44704</c:v>
                </c:pt>
                <c:pt idx="45">
                  <c:v>44704</c:v>
                </c:pt>
                <c:pt idx="46">
                  <c:v>44705</c:v>
                </c:pt>
                <c:pt idx="47">
                  <c:v>44705</c:v>
                </c:pt>
                <c:pt idx="48">
                  <c:v>44706</c:v>
                </c:pt>
                <c:pt idx="49">
                  <c:v>44706</c:v>
                </c:pt>
                <c:pt idx="50">
                  <c:v>44707</c:v>
                </c:pt>
                <c:pt idx="51">
                  <c:v>44707</c:v>
                </c:pt>
                <c:pt idx="52">
                  <c:v>44708</c:v>
                </c:pt>
                <c:pt idx="53">
                  <c:v>44708</c:v>
                </c:pt>
                <c:pt idx="54">
                  <c:v>44709</c:v>
                </c:pt>
                <c:pt idx="55">
                  <c:v>44709</c:v>
                </c:pt>
                <c:pt idx="56">
                  <c:v>44710</c:v>
                </c:pt>
                <c:pt idx="57">
                  <c:v>44710</c:v>
                </c:pt>
                <c:pt idx="58">
                  <c:v>44711</c:v>
                </c:pt>
                <c:pt idx="59">
                  <c:v>44711</c:v>
                </c:pt>
                <c:pt idx="60">
                  <c:v>44712</c:v>
                </c:pt>
                <c:pt idx="61">
                  <c:v>44712</c:v>
                </c:pt>
                <c:pt idx="62">
                  <c:v>44713</c:v>
                </c:pt>
                <c:pt idx="63">
                  <c:v>44713</c:v>
                </c:pt>
                <c:pt idx="64">
                  <c:v>44714</c:v>
                </c:pt>
                <c:pt idx="65">
                  <c:v>44714</c:v>
                </c:pt>
                <c:pt idx="66">
                  <c:v>44715</c:v>
                </c:pt>
                <c:pt idx="67">
                  <c:v>44715</c:v>
                </c:pt>
                <c:pt idx="68">
                  <c:v>44716</c:v>
                </c:pt>
                <c:pt idx="69">
                  <c:v>44716</c:v>
                </c:pt>
                <c:pt idx="70">
                  <c:v>44717</c:v>
                </c:pt>
                <c:pt idx="71">
                  <c:v>44717</c:v>
                </c:pt>
                <c:pt idx="72">
                  <c:v>44718</c:v>
                </c:pt>
                <c:pt idx="73">
                  <c:v>44718</c:v>
                </c:pt>
                <c:pt idx="74">
                  <c:v>44719</c:v>
                </c:pt>
                <c:pt idx="75">
                  <c:v>44719</c:v>
                </c:pt>
                <c:pt idx="76">
                  <c:v>44720</c:v>
                </c:pt>
                <c:pt idx="77">
                  <c:v>44720</c:v>
                </c:pt>
                <c:pt idx="78">
                  <c:v>44721</c:v>
                </c:pt>
                <c:pt idx="79">
                  <c:v>44721</c:v>
                </c:pt>
                <c:pt idx="80">
                  <c:v>44722</c:v>
                </c:pt>
                <c:pt idx="81">
                  <c:v>44722</c:v>
                </c:pt>
                <c:pt idx="82">
                  <c:v>44723</c:v>
                </c:pt>
                <c:pt idx="83">
                  <c:v>44723</c:v>
                </c:pt>
                <c:pt idx="84">
                  <c:v>44724</c:v>
                </c:pt>
                <c:pt idx="85">
                  <c:v>44724</c:v>
                </c:pt>
                <c:pt idx="86">
                  <c:v>44725</c:v>
                </c:pt>
                <c:pt idx="87">
                  <c:v>44725</c:v>
                </c:pt>
                <c:pt idx="88">
                  <c:v>44726</c:v>
                </c:pt>
                <c:pt idx="89">
                  <c:v>44726</c:v>
                </c:pt>
                <c:pt idx="90">
                  <c:v>44727</c:v>
                </c:pt>
                <c:pt idx="91">
                  <c:v>44727</c:v>
                </c:pt>
                <c:pt idx="92">
                  <c:v>44728</c:v>
                </c:pt>
                <c:pt idx="93">
                  <c:v>44728</c:v>
                </c:pt>
                <c:pt idx="94">
                  <c:v>44729</c:v>
                </c:pt>
                <c:pt idx="95">
                  <c:v>44729</c:v>
                </c:pt>
                <c:pt idx="96">
                  <c:v>44730</c:v>
                </c:pt>
                <c:pt idx="97">
                  <c:v>44730</c:v>
                </c:pt>
                <c:pt idx="98">
                  <c:v>44731</c:v>
                </c:pt>
                <c:pt idx="99">
                  <c:v>44731</c:v>
                </c:pt>
                <c:pt idx="100">
                  <c:v>44732</c:v>
                </c:pt>
                <c:pt idx="101">
                  <c:v>44732</c:v>
                </c:pt>
                <c:pt idx="102">
                  <c:v>44733</c:v>
                </c:pt>
                <c:pt idx="103">
                  <c:v>44733</c:v>
                </c:pt>
                <c:pt idx="104">
                  <c:v>44734</c:v>
                </c:pt>
                <c:pt idx="105">
                  <c:v>44734</c:v>
                </c:pt>
                <c:pt idx="106">
                  <c:v>44735</c:v>
                </c:pt>
                <c:pt idx="107">
                  <c:v>44735</c:v>
                </c:pt>
                <c:pt idx="108">
                  <c:v>44736</c:v>
                </c:pt>
                <c:pt idx="109">
                  <c:v>44736</c:v>
                </c:pt>
                <c:pt idx="110">
                  <c:v>44737</c:v>
                </c:pt>
                <c:pt idx="111">
                  <c:v>44737</c:v>
                </c:pt>
                <c:pt idx="112">
                  <c:v>44738</c:v>
                </c:pt>
                <c:pt idx="113">
                  <c:v>44738</c:v>
                </c:pt>
                <c:pt idx="114">
                  <c:v>44739</c:v>
                </c:pt>
                <c:pt idx="115">
                  <c:v>44739</c:v>
                </c:pt>
                <c:pt idx="116">
                  <c:v>44740</c:v>
                </c:pt>
                <c:pt idx="117">
                  <c:v>44740</c:v>
                </c:pt>
                <c:pt idx="118">
                  <c:v>44741</c:v>
                </c:pt>
                <c:pt idx="119">
                  <c:v>44741</c:v>
                </c:pt>
                <c:pt idx="120">
                  <c:v>44742</c:v>
                </c:pt>
                <c:pt idx="121">
                  <c:v>44742</c:v>
                </c:pt>
                <c:pt idx="122">
                  <c:v>44743</c:v>
                </c:pt>
                <c:pt idx="123">
                  <c:v>44743</c:v>
                </c:pt>
                <c:pt idx="124">
                  <c:v>44744</c:v>
                </c:pt>
                <c:pt idx="125">
                  <c:v>44744</c:v>
                </c:pt>
                <c:pt idx="126">
                  <c:v>44745</c:v>
                </c:pt>
                <c:pt idx="127">
                  <c:v>44745</c:v>
                </c:pt>
                <c:pt idx="128">
                  <c:v>44746</c:v>
                </c:pt>
                <c:pt idx="129">
                  <c:v>44746</c:v>
                </c:pt>
                <c:pt idx="130">
                  <c:v>44747</c:v>
                </c:pt>
                <c:pt idx="131">
                  <c:v>44747</c:v>
                </c:pt>
                <c:pt idx="132">
                  <c:v>44748</c:v>
                </c:pt>
                <c:pt idx="133">
                  <c:v>44748</c:v>
                </c:pt>
                <c:pt idx="134">
                  <c:v>44749</c:v>
                </c:pt>
                <c:pt idx="135">
                  <c:v>44749</c:v>
                </c:pt>
                <c:pt idx="136">
                  <c:v>44750</c:v>
                </c:pt>
                <c:pt idx="137">
                  <c:v>44750</c:v>
                </c:pt>
                <c:pt idx="138">
                  <c:v>44751</c:v>
                </c:pt>
                <c:pt idx="139">
                  <c:v>44751</c:v>
                </c:pt>
                <c:pt idx="140">
                  <c:v>44752</c:v>
                </c:pt>
                <c:pt idx="141">
                  <c:v>44752</c:v>
                </c:pt>
                <c:pt idx="142">
                  <c:v>44753</c:v>
                </c:pt>
                <c:pt idx="143">
                  <c:v>44753</c:v>
                </c:pt>
                <c:pt idx="144">
                  <c:v>44754</c:v>
                </c:pt>
                <c:pt idx="145">
                  <c:v>44754</c:v>
                </c:pt>
                <c:pt idx="146">
                  <c:v>44755</c:v>
                </c:pt>
                <c:pt idx="147">
                  <c:v>44755</c:v>
                </c:pt>
                <c:pt idx="148">
                  <c:v>44756</c:v>
                </c:pt>
                <c:pt idx="149">
                  <c:v>44756</c:v>
                </c:pt>
                <c:pt idx="150">
                  <c:v>44757</c:v>
                </c:pt>
                <c:pt idx="151">
                  <c:v>44757</c:v>
                </c:pt>
                <c:pt idx="152">
                  <c:v>44758</c:v>
                </c:pt>
                <c:pt idx="153">
                  <c:v>44758</c:v>
                </c:pt>
                <c:pt idx="154">
                  <c:v>44759</c:v>
                </c:pt>
                <c:pt idx="155">
                  <c:v>44759</c:v>
                </c:pt>
                <c:pt idx="156">
                  <c:v>44760</c:v>
                </c:pt>
                <c:pt idx="157">
                  <c:v>44760</c:v>
                </c:pt>
                <c:pt idx="158">
                  <c:v>44761</c:v>
                </c:pt>
                <c:pt idx="159">
                  <c:v>44761</c:v>
                </c:pt>
                <c:pt idx="160">
                  <c:v>44762</c:v>
                </c:pt>
                <c:pt idx="161">
                  <c:v>44762</c:v>
                </c:pt>
                <c:pt idx="162">
                  <c:v>44763</c:v>
                </c:pt>
                <c:pt idx="163">
                  <c:v>44763</c:v>
                </c:pt>
                <c:pt idx="164">
                  <c:v>44764</c:v>
                </c:pt>
                <c:pt idx="165">
                  <c:v>44764</c:v>
                </c:pt>
                <c:pt idx="166">
                  <c:v>44765</c:v>
                </c:pt>
                <c:pt idx="167">
                  <c:v>44765</c:v>
                </c:pt>
                <c:pt idx="168">
                  <c:v>44766</c:v>
                </c:pt>
                <c:pt idx="169">
                  <c:v>44766</c:v>
                </c:pt>
                <c:pt idx="170">
                  <c:v>44767</c:v>
                </c:pt>
                <c:pt idx="171">
                  <c:v>44767</c:v>
                </c:pt>
                <c:pt idx="172">
                  <c:v>44768</c:v>
                </c:pt>
                <c:pt idx="173">
                  <c:v>44768</c:v>
                </c:pt>
                <c:pt idx="174">
                  <c:v>44769</c:v>
                </c:pt>
                <c:pt idx="175">
                  <c:v>44769</c:v>
                </c:pt>
                <c:pt idx="176">
                  <c:v>44770</c:v>
                </c:pt>
                <c:pt idx="177">
                  <c:v>44770</c:v>
                </c:pt>
                <c:pt idx="178">
                  <c:v>44771</c:v>
                </c:pt>
                <c:pt idx="179">
                  <c:v>44771</c:v>
                </c:pt>
                <c:pt idx="180">
                  <c:v>44772</c:v>
                </c:pt>
                <c:pt idx="181">
                  <c:v>44772</c:v>
                </c:pt>
                <c:pt idx="182">
                  <c:v>44773</c:v>
                </c:pt>
                <c:pt idx="183">
                  <c:v>44773</c:v>
                </c:pt>
                <c:pt idx="184">
                  <c:v>44774</c:v>
                </c:pt>
                <c:pt idx="185">
                  <c:v>44774</c:v>
                </c:pt>
                <c:pt idx="186">
                  <c:v>44775</c:v>
                </c:pt>
                <c:pt idx="187">
                  <c:v>44775</c:v>
                </c:pt>
                <c:pt idx="188">
                  <c:v>44776</c:v>
                </c:pt>
                <c:pt idx="189">
                  <c:v>44776</c:v>
                </c:pt>
                <c:pt idx="190">
                  <c:v>44777</c:v>
                </c:pt>
                <c:pt idx="191">
                  <c:v>44777</c:v>
                </c:pt>
                <c:pt idx="192">
                  <c:v>44778</c:v>
                </c:pt>
                <c:pt idx="193">
                  <c:v>44778</c:v>
                </c:pt>
                <c:pt idx="194">
                  <c:v>44779</c:v>
                </c:pt>
                <c:pt idx="195">
                  <c:v>44779</c:v>
                </c:pt>
                <c:pt idx="196">
                  <c:v>44780</c:v>
                </c:pt>
                <c:pt idx="197">
                  <c:v>44780</c:v>
                </c:pt>
                <c:pt idx="198">
                  <c:v>44781</c:v>
                </c:pt>
                <c:pt idx="199">
                  <c:v>44781</c:v>
                </c:pt>
                <c:pt idx="200">
                  <c:v>44782</c:v>
                </c:pt>
                <c:pt idx="201">
                  <c:v>44782</c:v>
                </c:pt>
                <c:pt idx="202">
                  <c:v>44783</c:v>
                </c:pt>
                <c:pt idx="203">
                  <c:v>44783</c:v>
                </c:pt>
                <c:pt idx="204">
                  <c:v>44784</c:v>
                </c:pt>
                <c:pt idx="205">
                  <c:v>44784</c:v>
                </c:pt>
                <c:pt idx="206">
                  <c:v>44785</c:v>
                </c:pt>
                <c:pt idx="207">
                  <c:v>44785</c:v>
                </c:pt>
                <c:pt idx="208">
                  <c:v>44786</c:v>
                </c:pt>
                <c:pt idx="209">
                  <c:v>44786</c:v>
                </c:pt>
                <c:pt idx="210">
                  <c:v>44787</c:v>
                </c:pt>
                <c:pt idx="211">
                  <c:v>44787</c:v>
                </c:pt>
                <c:pt idx="212">
                  <c:v>44788</c:v>
                </c:pt>
                <c:pt idx="213">
                  <c:v>44788</c:v>
                </c:pt>
                <c:pt idx="214">
                  <c:v>44789</c:v>
                </c:pt>
                <c:pt idx="215">
                  <c:v>44789</c:v>
                </c:pt>
                <c:pt idx="216">
                  <c:v>44790</c:v>
                </c:pt>
                <c:pt idx="217">
                  <c:v>44790</c:v>
                </c:pt>
                <c:pt idx="218">
                  <c:v>44791</c:v>
                </c:pt>
                <c:pt idx="219">
                  <c:v>44791</c:v>
                </c:pt>
                <c:pt idx="220">
                  <c:v>44792</c:v>
                </c:pt>
                <c:pt idx="221">
                  <c:v>44792</c:v>
                </c:pt>
                <c:pt idx="222">
                  <c:v>44793</c:v>
                </c:pt>
                <c:pt idx="223">
                  <c:v>44793</c:v>
                </c:pt>
                <c:pt idx="224">
                  <c:v>44794</c:v>
                </c:pt>
                <c:pt idx="225">
                  <c:v>44794</c:v>
                </c:pt>
                <c:pt idx="226">
                  <c:v>44795</c:v>
                </c:pt>
                <c:pt idx="227">
                  <c:v>44795</c:v>
                </c:pt>
                <c:pt idx="228">
                  <c:v>44796</c:v>
                </c:pt>
                <c:pt idx="229">
                  <c:v>44796</c:v>
                </c:pt>
              </c:numCache>
            </c:numRef>
          </c:cat>
          <c:val>
            <c:numRef>
              <c:f>Dati!$C$2:$C$231</c:f>
              <c:numCache>
                <c:formatCode>#,##0</c:formatCode>
                <c:ptCount val="2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14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3</c:v>
                </c:pt>
                <c:pt idx="39">
                  <c:v>2</c:v>
                </c:pt>
                <c:pt idx="40">
                  <c:v>3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</c:numCache>
            </c:numRef>
          </c:val>
          <c:smooth val="1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0EB-4FD3-925E-B40226BE5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33600"/>
        <c:axId val="71035136"/>
      </c:lineChart>
      <c:dateAx>
        <c:axId val="71033600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5136"/>
        <c:crosses val="autoZero"/>
        <c:auto val="1"/>
        <c:lblOffset val="100"/>
        <c:baseTimeUnit val="days"/>
      </c:dateAx>
      <c:valAx>
        <c:axId val="7103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Distribuzione Stampa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125802297128256"/>
          <c:y val="0.13299747563569556"/>
          <c:w val="0.427090875505162"/>
          <c:h val="0.65378862855930509"/>
        </c:manualLayout>
      </c:layout>
      <c:doughnutChart>
        <c:varyColors val="1"/>
        <c:ser>
          <c:idx val="0"/>
          <c:order val="0"/>
          <c:tx>
            <c:strRef>
              <c:f>Dati!$B$1</c:f>
              <c:strCache>
                <c:ptCount val="1"/>
                <c:pt idx="0">
                  <c:v>Sul totale</c:v>
                </c:pt>
              </c:strCache>
            </c:strRef>
          </c:tx>
          <c:dPt>
            <c:idx val="0"/>
            <c:bubble3D val="0"/>
            <c:spPr>
              <a:solidFill>
                <a:srgbClr val="FCB97D"/>
              </a:solidFill>
            </c:spPr>
            <c:extLst>
              <c:ext xmlns:c16="http://schemas.microsoft.com/office/drawing/2014/chart" uri="{C3380CC4-5D6E-409C-BE32-E72D297353CC}">
                <c16:uniqueId val="{00000000-B012-4D0A-8D1D-D9DA926BAB01}"/>
              </c:ext>
            </c:extLst>
          </c:dPt>
          <c:dPt>
            <c:idx val="1"/>
            <c:bubble3D val="0"/>
            <c:spPr>
              <a:solidFill>
                <a:srgbClr val="C8963E"/>
              </a:solidFill>
            </c:spPr>
            <c:extLst>
              <c:ext xmlns:c16="http://schemas.microsoft.com/office/drawing/2014/chart" uri="{C3380CC4-5D6E-409C-BE32-E72D297353CC}">
                <c16:uniqueId val="{00000001-B012-4D0A-8D1D-D9DA926BAB01}"/>
              </c:ext>
            </c:extLst>
          </c:dPt>
          <c:dPt>
            <c:idx val="2"/>
            <c:bubble3D val="0"/>
            <c:spPr>
              <a:solidFill>
                <a:srgbClr val="BCD979"/>
              </a:solidFill>
            </c:spPr>
            <c:extLst>
              <c:ext xmlns:c16="http://schemas.microsoft.com/office/drawing/2014/chart" uri="{C3380CC4-5D6E-409C-BE32-E72D297353CC}">
                <c16:uniqueId val="{00000002-B012-4D0A-8D1D-D9DA926BAB01}"/>
              </c:ext>
            </c:extLst>
          </c:dPt>
          <c:dPt>
            <c:idx val="3"/>
            <c:bubble3D val="0"/>
            <c:spPr>
              <a:solidFill>
                <a:srgbClr val="987284"/>
              </a:solidFill>
            </c:spPr>
            <c:extLst>
              <c:ext xmlns:c16="http://schemas.microsoft.com/office/drawing/2014/chart" uri="{C3380CC4-5D6E-409C-BE32-E72D297353CC}">
                <c16:uniqueId val="{00000003-B012-4D0A-8D1D-D9DA926BAB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B012-4D0A-8D1D-D9DA926BAB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Dati!$A$2:$A$5</c:f>
              <c:strCache>
                <c:ptCount val="4"/>
                <c:pt idx="0">
                  <c:v>Altro</c:v>
                </c:pt>
                <c:pt idx="1">
                  <c:v>Locale</c:v>
                </c:pt>
                <c:pt idx="2">
                  <c:v>Nazionale</c:v>
                </c:pt>
                <c:pt idx="3">
                  <c:v>Regionale</c:v>
                </c:pt>
              </c:strCache>
            </c:strRef>
          </c:cat>
          <c:val>
            <c:numRef>
              <c:f>Dati!$B$2:$B$5</c:f>
              <c:numCache>
                <c:formatCode>#,##0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2</c:v>
                </c:pt>
                <c:pt idx="3">
                  <c:v>11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B012-4D0A-8D1D-D9DA926BAB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734473546639878E-3"/>
          <c:y val="0.87693143825232422"/>
          <c:w val="0.9918265816080668"/>
          <c:h val="0.1230685135571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Distribuzione Web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125802297128256"/>
          <c:y val="0.13299747563569556"/>
          <c:w val="0.427090875505162"/>
          <c:h val="0.65378862855930509"/>
        </c:manualLayout>
      </c:layout>
      <c:doughnutChart>
        <c:varyColors val="1"/>
        <c:ser>
          <c:idx val="0"/>
          <c:order val="0"/>
          <c:tx>
            <c:strRef>
              <c:f>Dati!$B$1</c:f>
              <c:strCache>
                <c:ptCount val="1"/>
                <c:pt idx="0">
                  <c:v>Sul totale</c:v>
                </c:pt>
              </c:strCache>
            </c:strRef>
          </c:tx>
          <c:dPt>
            <c:idx val="0"/>
            <c:bubble3D val="0"/>
            <c:spPr>
              <a:solidFill>
                <a:srgbClr val="FCB97D"/>
              </a:solidFill>
            </c:spPr>
            <c:extLst>
              <c:ext xmlns:c16="http://schemas.microsoft.com/office/drawing/2014/chart" uri="{C3380CC4-5D6E-409C-BE32-E72D297353CC}">
                <c16:uniqueId val="{00000000-B012-4D0A-8D1D-D9DA926BAB01}"/>
              </c:ext>
            </c:extLst>
          </c:dPt>
          <c:dPt>
            <c:idx val="1"/>
            <c:bubble3D val="0"/>
            <c:spPr>
              <a:solidFill>
                <a:srgbClr val="C8963E"/>
              </a:solidFill>
            </c:spPr>
            <c:extLst>
              <c:ext xmlns:c16="http://schemas.microsoft.com/office/drawing/2014/chart" uri="{C3380CC4-5D6E-409C-BE32-E72D297353CC}">
                <c16:uniqueId val="{00000001-B012-4D0A-8D1D-D9DA926BAB01}"/>
              </c:ext>
            </c:extLst>
          </c:dPt>
          <c:dPt>
            <c:idx val="2"/>
            <c:bubble3D val="0"/>
            <c:spPr>
              <a:solidFill>
                <a:srgbClr val="BCD979"/>
              </a:solidFill>
            </c:spPr>
            <c:extLst>
              <c:ext xmlns:c16="http://schemas.microsoft.com/office/drawing/2014/chart" uri="{C3380CC4-5D6E-409C-BE32-E72D297353CC}">
                <c16:uniqueId val="{00000002-B012-4D0A-8D1D-D9DA926BAB01}"/>
              </c:ext>
            </c:extLst>
          </c:dPt>
          <c:dPt>
            <c:idx val="3"/>
            <c:bubble3D val="0"/>
            <c:spPr>
              <a:solidFill>
                <a:srgbClr val="987284"/>
              </a:solidFill>
            </c:spPr>
            <c:extLst>
              <c:ext xmlns:c16="http://schemas.microsoft.com/office/drawing/2014/chart" uri="{C3380CC4-5D6E-409C-BE32-E72D297353CC}">
                <c16:uniqueId val="{00000003-B012-4D0A-8D1D-D9DA926BAB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B012-4D0A-8D1D-D9DA926BAB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Dati!$A$2:$A$3</c:f>
              <c:strCache>
                <c:ptCount val="2"/>
                <c:pt idx="0">
                  <c:v>Locale</c:v>
                </c:pt>
                <c:pt idx="1">
                  <c:v>Nazionale</c:v>
                </c:pt>
              </c:strCache>
            </c:strRef>
          </c:cat>
          <c:val>
            <c:numRef>
              <c:f>Dati!$B$2:$B$3</c:f>
              <c:numCache>
                <c:formatCode>#,##0</c:formatCode>
                <c:ptCount val="2"/>
                <c:pt idx="0">
                  <c:v>93</c:v>
                </c:pt>
                <c:pt idx="1">
                  <c:v>59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B012-4D0A-8D1D-D9DA926BAB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734473546639878E-3"/>
          <c:y val="0.87693143825232422"/>
          <c:w val="0.9918265816080668"/>
          <c:h val="0.1230685135571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CC77-F89C-4058-9C02-63496E5EF23A}" type="datetimeFigureOut">
              <a:rPr lang="it-IT" smtClean="0"/>
              <a:t>16/12/2022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8912F-D25E-4B9D-867D-5EB07402CD6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97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BE5E6-017A-4422-84FD-198FEB23503F}" type="datetimeFigureOut">
              <a:rPr lang="it-IT" smtClean="0"/>
              <a:t>16/12/2022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685800"/>
            <a:ext cx="49307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9866F-C132-495D-B97E-E1C0CF0F859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409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7" y="508"/>
            <a:ext cx="9852998" cy="6856984"/>
          </a:xfrm>
          <a:prstGeom prst="rect">
            <a:avLst/>
          </a:prstGeom>
        </p:spPr>
      </p:pic>
      <p:pic>
        <p:nvPicPr>
          <p:cNvPr id="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23" y="590793"/>
            <a:ext cx="2526863" cy="1104413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3348186" y="6309320"/>
            <a:ext cx="2568177" cy="346666"/>
          </a:xfrm>
          <a:prstGeom prst="rect">
            <a:avLst/>
          </a:prstGeom>
        </p:spPr>
        <p:txBody>
          <a:bodyPr vert="horz" lIns="0" tIns="45718" rIns="91438" bIns="45718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1" kern="1200">
                <a:solidFill>
                  <a:srgbClr val="FFFFFF"/>
                </a:solidFill>
                <a:latin typeface="Georgia"/>
                <a:ea typeface="+mn-ea"/>
                <a:cs typeface="Georgia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1200" i="0" dirty="0"/>
              <a:t>© </a:t>
            </a:r>
            <a:r>
              <a:rPr lang="it-IT" sz="1200" i="0" dirty="0">
                <a:latin typeface="+mn-lt"/>
              </a:rPr>
              <a:t>copyright  L’Eco Della Stampa 2017 </a:t>
            </a:r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316" y="3027715"/>
            <a:ext cx="2715769" cy="2711216"/>
          </a:xfrm>
          <a:prstGeom prst="rect">
            <a:avLst/>
          </a:prstGeom>
        </p:spPr>
      </p:pic>
      <p:sp>
        <p:nvSpPr>
          <p:cNvPr id="11" name="CasellaDiTesto 10"/>
          <p:cNvSpPr txBox="1"/>
          <p:nvPr userDrawn="1"/>
        </p:nvSpPr>
        <p:spPr>
          <a:xfrm>
            <a:off x="899914" y="378995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kern="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dal 01/05/2022 al 16/12/2022</a:t>
            </a:r>
          </a:p>
        </p:txBody>
      </p:sp>
      <p:sp>
        <p:nvSpPr>
          <p:cNvPr id="12" name="Text Box 15"/>
          <p:cNvSpPr txBox="1">
            <a:spLocks noChangeArrowheads="1"/>
          </p:cNvSpPr>
          <p:nvPr userDrawn="1"/>
        </p:nvSpPr>
        <p:spPr bwMode="auto">
          <a:xfrm flipH="1">
            <a:off x="1043930" y="6309319"/>
            <a:ext cx="1512168" cy="32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16/12/2022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C06E279-DCAB-47E6-8A15-473823F09E80}"/>
              </a:ext>
            </a:extLst>
          </p:cNvPr>
          <p:cNvSpPr txBox="1"/>
          <p:nvPr userDrawn="1"/>
        </p:nvSpPr>
        <p:spPr>
          <a:xfrm>
            <a:off x="899914" y="227687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kern="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Intelligence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36A697E-35CA-4F50-B71C-C07C2DBEB97C}"/>
              </a:ext>
            </a:extLst>
          </p:cNvPr>
          <p:cNvSpPr txBox="1"/>
          <p:nvPr userDrawn="1"/>
        </p:nvSpPr>
        <p:spPr>
          <a:xfrm>
            <a:off x="899913" y="3428999"/>
            <a:ext cx="501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chemeClr val="bg1"/>
                </a:solidFill>
              </a:rPr>
              <a:t>Analisi per data rassegna</a:t>
            </a:r>
          </a:p>
          <a:p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7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speed_ugu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081D2E-9CFF-4944-813E-FAFC13AC0EB6}"/>
              </a:ext>
            </a:extLst>
          </p:cNvPr>
          <p:cNvSpPr txBox="1"/>
          <p:nvPr userDrawn="1"/>
        </p:nvSpPr>
        <p:spPr>
          <a:xfrm>
            <a:off x="1" y="2285837"/>
            <a:ext cx="96590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dirty="0"/>
              <a:t>0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D0EEA8-941F-4DC8-892B-CC796CFC6F7A}"/>
              </a:ext>
            </a:extLst>
          </p:cNvPr>
          <p:cNvSpPr txBox="1"/>
          <p:nvPr userDrawn="1"/>
        </p:nvSpPr>
        <p:spPr>
          <a:xfrm>
            <a:off x="6388294" y="3962115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100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911716-DD61-479F-B2A9-50B449F66FCC}"/>
              </a:ext>
            </a:extLst>
          </p:cNvPr>
          <p:cNvSpPr txBox="1"/>
          <p:nvPr userDrawn="1"/>
        </p:nvSpPr>
        <p:spPr>
          <a:xfrm>
            <a:off x="2900366" y="3962115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-100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936A9A2B-0EBE-481D-9E98-7B9E184DAEC0}"/>
              </a:ext>
            </a:extLst>
          </p:cNvPr>
          <p:cNvGrpSpPr/>
          <p:nvPr userDrawn="1"/>
        </p:nvGrpSpPr>
        <p:grpSpPr>
          <a:xfrm rot="5400000">
            <a:off x="4754440" y="3163706"/>
            <a:ext cx="144000" cy="1848296"/>
            <a:chOff x="4754440" y="3156391"/>
            <a:chExt cx="144000" cy="1848296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6C89DCD2-D16B-425F-9249-63CD01DBB425}"/>
                </a:ext>
              </a:extLst>
            </p:cNvPr>
            <p:cNvGrpSpPr>
              <a:grpSpLocks/>
            </p:cNvGrpSpPr>
            <p:nvPr userDrawn="1"/>
          </p:nvGrpSpPr>
          <p:grpSpPr>
            <a:xfrm>
              <a:off x="4754440" y="3156391"/>
              <a:ext cx="144000" cy="1001412"/>
              <a:chOff x="4754440" y="3156391"/>
              <a:chExt cx="144000" cy="1001412"/>
            </a:xfrm>
          </p:grpSpPr>
          <p:sp>
            <p:nvSpPr>
              <p:cNvPr id="10" name="Ovale 9">
                <a:extLst>
                  <a:ext uri="{FF2B5EF4-FFF2-40B4-BE49-F238E27FC236}">
                    <a16:creationId xmlns:a16="http://schemas.microsoft.com/office/drawing/2014/main" id="{D6F1F151-0A96-441B-8D80-A33DEFB27F45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4754440" y="4013803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1" name="Triangolo isoscele 10">
                <a:extLst>
                  <a:ext uri="{FF2B5EF4-FFF2-40B4-BE49-F238E27FC236}">
                    <a16:creationId xmlns:a16="http://schemas.microsoft.com/office/drawing/2014/main" id="{587C3CC4-A4B2-4170-819E-4C23844B7E65}"/>
                  </a:ext>
                </a:extLst>
              </p:cNvPr>
              <p:cNvSpPr/>
              <p:nvPr userDrawn="1"/>
            </p:nvSpPr>
            <p:spPr>
              <a:xfrm>
                <a:off x="4809543" y="3156391"/>
                <a:ext cx="36000" cy="91444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sp>
          <p:nvSpPr>
            <p:cNvPr id="9" name="Triangolo isoscele 8">
              <a:extLst>
                <a:ext uri="{FF2B5EF4-FFF2-40B4-BE49-F238E27FC236}">
                  <a16:creationId xmlns:a16="http://schemas.microsoft.com/office/drawing/2014/main" id="{63C735EE-96B4-4FC8-891A-0E9DA88D35F1}"/>
                </a:ext>
              </a:extLst>
            </p:cNvPr>
            <p:cNvSpPr/>
            <p:nvPr userDrawn="1"/>
          </p:nvSpPr>
          <p:spPr>
            <a:xfrm rot="10800000">
              <a:off x="4810678" y="4090239"/>
              <a:ext cx="36000" cy="914448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0EBD7E8-B0E7-486D-BEFF-37D7CD9B3EB5}"/>
              </a:ext>
            </a:extLst>
          </p:cNvPr>
          <p:cNvSpPr txBox="1"/>
          <p:nvPr userDrawn="1"/>
        </p:nvSpPr>
        <p:spPr>
          <a:xfrm>
            <a:off x="49" y="4438800"/>
            <a:ext cx="558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srgbClr val="F5965B"/>
                </a:solidFill>
              </a:rPr>
              <a:t>_value_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999999"/>
                </a:solidFill>
              </a:rPr>
              <a:t>rispetto al periodo precedente</a:t>
            </a:r>
          </a:p>
        </p:txBody>
      </p:sp>
      <p:sp>
        <p:nvSpPr>
          <p:cNvPr id="13" name="Freccia in su 12">
            <a:extLst>
              <a:ext uri="{FF2B5EF4-FFF2-40B4-BE49-F238E27FC236}">
                <a16:creationId xmlns:a16="http://schemas.microsoft.com/office/drawing/2014/main" id="{AEF85708-BDA0-41FE-97F3-33AD6DDC3051}"/>
              </a:ext>
            </a:extLst>
          </p:cNvPr>
          <p:cNvSpPr/>
          <p:nvPr userDrawn="1"/>
        </p:nvSpPr>
        <p:spPr>
          <a:xfrm rot="5400000">
            <a:off x="4305275" y="4468312"/>
            <a:ext cx="186847" cy="298192"/>
          </a:xfrm>
          <a:prstGeom prst="upArrow">
            <a:avLst>
              <a:gd name="adj1" fmla="val 28925"/>
              <a:gd name="adj2" fmla="val 71073"/>
            </a:avLst>
          </a:prstGeom>
          <a:solidFill>
            <a:srgbClr val="F5965B"/>
          </a:solidFill>
          <a:ln>
            <a:solidFill>
              <a:srgbClr val="F596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29D2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8" y="247722"/>
            <a:ext cx="736973" cy="797880"/>
          </a:xfrm>
          <a:prstGeom prst="rect">
            <a:avLst/>
          </a:prstGeom>
        </p:spPr>
      </p:pic>
      <p:pic>
        <p:nvPicPr>
          <p:cNvPr id="3" name="Picture 26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14" y="219600"/>
            <a:ext cx="7339287" cy="316800"/>
          </a:xfrm>
          <a:prstGeom prst="rect">
            <a:avLst/>
          </a:prstGeom>
          <a:solidFill>
            <a:srgbClr val="0092D2"/>
          </a:solidFill>
        </p:spPr>
      </p:pic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 flipH="1">
            <a:off x="2513933" y="6439515"/>
            <a:ext cx="4938709" cy="27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00" b="0" i="0" u="none" strike="noStrike" kern="0" cap="none" spc="0" normalizeH="0" baseline="0" noProof="0" dirty="0">
                <a:ln>
                  <a:noFill/>
                </a:ln>
                <a:solidFill>
                  <a:srgbClr val="2E8AD7"/>
                </a:solidFill>
                <a:effectLst/>
                <a:uLnTx/>
                <a:uFillTx/>
                <a:latin typeface="Calibri"/>
              </a:rPr>
              <a:t>La presente ricerca è prodotta da L’Eco della Stampa ad uso esclusivo interno di Cliente, non riproducibile e non cedibile a terzi.</a:t>
            </a:r>
          </a:p>
        </p:txBody>
      </p:sp>
      <p:cxnSp>
        <p:nvCxnSpPr>
          <p:cNvPr id="6" name="Straight Connector 27"/>
          <p:cNvCxnSpPr/>
          <p:nvPr userDrawn="1"/>
        </p:nvCxnSpPr>
        <p:spPr>
          <a:xfrm>
            <a:off x="1169713" y="1029180"/>
            <a:ext cx="7339288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108826" y="6376016"/>
            <a:ext cx="550228" cy="27572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7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3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7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20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4" algn="l" defTabSz="45718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60E3B4-542B-DE44-855C-F2363A9A83C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E8AD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E8A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215" y="189522"/>
            <a:ext cx="1151365" cy="1059986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1115938" y="62068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kern="0" cap="all" dirty="0">
                <a:solidFill>
                  <a:srgbClr val="2E8AD7"/>
                </a:solidFill>
                <a:latin typeface="+mj-lt"/>
                <a:ea typeface="+mj-ea"/>
                <a:cs typeface="+mj-cs"/>
              </a:rPr>
              <a:t>INTELLIGENCE:</a:t>
            </a: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 flipH="1">
            <a:off x="251842" y="6414115"/>
            <a:ext cx="792088" cy="32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2E8AD7"/>
                </a:solidFill>
                <a:effectLst/>
                <a:uLnTx/>
                <a:uFillTx/>
                <a:latin typeface="Calibri"/>
              </a:rPr>
              <a:t>16/12/2022</a:t>
            </a: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2784468" y="62907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kern="0" cap="none" dirty="0">
                <a:solidFill>
                  <a:srgbClr val="2E8AD7"/>
                </a:solidFill>
                <a:latin typeface="+mj-lt"/>
                <a:ea typeface="+mj-ea"/>
                <a:cs typeface="+mj-cs"/>
              </a:rPr>
              <a:t>dal 01/05/2022 al 16/12/2022</a:t>
            </a:r>
          </a:p>
        </p:txBody>
      </p:sp>
    </p:spTree>
    <p:extLst>
      <p:ext uri="{BB962C8B-B14F-4D97-AF65-F5344CB8AC3E}">
        <p14:creationId xmlns:p14="http://schemas.microsoft.com/office/powerpoint/2010/main" val="156549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totalizzat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4050B9-02A9-44DD-84CD-A38715D83293}"/>
              </a:ext>
            </a:extLst>
          </p:cNvPr>
          <p:cNvSpPr txBox="1"/>
          <p:nvPr userDrawn="1"/>
        </p:nvSpPr>
        <p:spPr>
          <a:xfrm>
            <a:off x="236577" y="207347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_0_0_tit_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_0_0_val_</a:t>
            </a:r>
            <a:r>
              <a:rPr lang="it-IT" sz="12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_0_0_perc_  </a:t>
            </a:r>
          </a:p>
          <a:p>
            <a:endParaRPr lang="it-IT" sz="1200" b="1" kern="0" cap="all" dirty="0">
              <a:solidFill>
                <a:srgbClr val="2E8AD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7C1F145-046D-4E34-B736-9235E80B3F47}"/>
              </a:ext>
            </a:extLst>
          </p:cNvPr>
          <p:cNvSpPr txBox="1"/>
          <p:nvPr userDrawn="1"/>
        </p:nvSpPr>
        <p:spPr>
          <a:xfrm>
            <a:off x="2620730" y="2073476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_0_1_tit_</a:t>
            </a:r>
          </a:p>
          <a:p>
            <a:endParaRPr lang="it-IT" sz="1200" b="1" dirty="0">
              <a:solidFill>
                <a:srgbClr val="010101"/>
              </a:solidFill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_0_1_val_</a:t>
            </a:r>
            <a:r>
              <a:rPr lang="it-IT" sz="1200" b="1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_0_1_perc_ </a:t>
            </a:r>
          </a:p>
          <a:p>
            <a:endParaRPr lang="it-IT" sz="1200" b="1" kern="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163228C-B928-49E1-B532-36C4DC8A13BD}"/>
              </a:ext>
            </a:extLst>
          </p:cNvPr>
          <p:cNvSpPr txBox="1"/>
          <p:nvPr userDrawn="1"/>
        </p:nvSpPr>
        <p:spPr>
          <a:xfrm>
            <a:off x="5004883" y="2073475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_0_2_tit_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_0_2_val_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_0_2_perc_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9446DB0-289D-4479-A27E-57CD10B817D0}"/>
              </a:ext>
            </a:extLst>
          </p:cNvPr>
          <p:cNvSpPr txBox="1"/>
          <p:nvPr userDrawn="1"/>
        </p:nvSpPr>
        <p:spPr>
          <a:xfrm>
            <a:off x="7389036" y="2073474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_0_3_tit_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_0_3_val_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_0_3_perc_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DC6A031-9DFB-4340-A316-9C0B30C709C1}"/>
              </a:ext>
            </a:extLst>
          </p:cNvPr>
          <p:cNvSpPr txBox="1"/>
          <p:nvPr userDrawn="1"/>
        </p:nvSpPr>
        <p:spPr>
          <a:xfrm>
            <a:off x="236577" y="3220370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_1_0_tit_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_1_0_val_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_1_0_perc_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D0C9A57-F1A6-4749-A8CB-0C32646E6AB3}"/>
              </a:ext>
            </a:extLst>
          </p:cNvPr>
          <p:cNvSpPr txBox="1"/>
          <p:nvPr userDrawn="1"/>
        </p:nvSpPr>
        <p:spPr>
          <a:xfrm>
            <a:off x="2620730" y="3220369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_1_1_tit_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_1_1_val_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_1_1_perc_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0AD0327-A9AD-4656-8EA3-215D233CCD14}"/>
              </a:ext>
            </a:extLst>
          </p:cNvPr>
          <p:cNvSpPr txBox="1"/>
          <p:nvPr userDrawn="1"/>
        </p:nvSpPr>
        <p:spPr>
          <a:xfrm>
            <a:off x="5004883" y="3220368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_1_2_tit_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_1_2_val_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_1_2_perc_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7C8B4BB-33F5-4928-9E04-D0E14D6A91FB}"/>
              </a:ext>
            </a:extLst>
          </p:cNvPr>
          <p:cNvSpPr txBox="1"/>
          <p:nvPr userDrawn="1"/>
        </p:nvSpPr>
        <p:spPr>
          <a:xfrm>
            <a:off x="7389036" y="322036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_1_3_tit_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_1_3_val_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_1_3_perc_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85E82DF-1A5B-47A5-98F0-D8DE109E33DD}"/>
              </a:ext>
            </a:extLst>
          </p:cNvPr>
          <p:cNvSpPr txBox="1"/>
          <p:nvPr userDrawn="1"/>
        </p:nvSpPr>
        <p:spPr>
          <a:xfrm>
            <a:off x="236577" y="4367261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_2_0_tit_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_2_0_val_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_2_0_perc_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3B4E568-C835-4B30-9743-6E7EEBE3800D}"/>
              </a:ext>
            </a:extLst>
          </p:cNvPr>
          <p:cNvSpPr txBox="1"/>
          <p:nvPr userDrawn="1"/>
        </p:nvSpPr>
        <p:spPr>
          <a:xfrm>
            <a:off x="2620730" y="4367260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_2_1_tit_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_2_1_val_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_2_1_perc_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481FC8C-2CDA-4235-B721-3C4D4A3779BF}"/>
              </a:ext>
            </a:extLst>
          </p:cNvPr>
          <p:cNvSpPr txBox="1"/>
          <p:nvPr userDrawn="1"/>
        </p:nvSpPr>
        <p:spPr>
          <a:xfrm>
            <a:off x="5004883" y="4367259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_2_2_tit_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_2_2_val_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_2_2_perc_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BDE029B-6FF2-4B21-A3CF-DEE9664ED010}"/>
              </a:ext>
            </a:extLst>
          </p:cNvPr>
          <p:cNvSpPr txBox="1"/>
          <p:nvPr userDrawn="1"/>
        </p:nvSpPr>
        <p:spPr>
          <a:xfrm>
            <a:off x="7389036" y="4367258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_2_3_tit_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_2_3_val_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_2_3_perc_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766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totalizzatori_3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4050B9-02A9-44DD-84CD-A38715D83293}"/>
              </a:ext>
            </a:extLst>
          </p:cNvPr>
          <p:cNvSpPr txBox="1"/>
          <p:nvPr userDrawn="1"/>
        </p:nvSpPr>
        <p:spPr>
          <a:xfrm>
            <a:off x="1414821" y="207347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_0_0_tit_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_0_0_val_</a:t>
            </a:r>
            <a:r>
              <a:rPr lang="it-IT" sz="12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_0_0_perc_  </a:t>
            </a:r>
          </a:p>
          <a:p>
            <a:endParaRPr lang="it-IT" sz="1200" b="1" kern="0" cap="all" dirty="0">
              <a:solidFill>
                <a:srgbClr val="2E8AD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7C1F145-046D-4E34-B736-9235E80B3F47}"/>
              </a:ext>
            </a:extLst>
          </p:cNvPr>
          <p:cNvSpPr txBox="1"/>
          <p:nvPr userDrawn="1"/>
        </p:nvSpPr>
        <p:spPr>
          <a:xfrm>
            <a:off x="3798974" y="2073476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_0_1_tit_</a:t>
            </a:r>
          </a:p>
          <a:p>
            <a:endParaRPr lang="it-IT" sz="1200" b="1" dirty="0">
              <a:solidFill>
                <a:srgbClr val="010101"/>
              </a:solidFill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_0_1_val_</a:t>
            </a:r>
            <a:r>
              <a:rPr lang="it-IT" sz="1200" b="1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_0_1_perc_ </a:t>
            </a:r>
          </a:p>
          <a:p>
            <a:endParaRPr lang="it-IT" sz="1200" b="1" kern="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163228C-B928-49E1-B532-36C4DC8A13BD}"/>
              </a:ext>
            </a:extLst>
          </p:cNvPr>
          <p:cNvSpPr txBox="1"/>
          <p:nvPr userDrawn="1"/>
        </p:nvSpPr>
        <p:spPr>
          <a:xfrm>
            <a:off x="6183127" y="2073475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_0_2_tit_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_0_2_val_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_0_2_perc_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DC6A031-9DFB-4340-A316-9C0B30C709C1}"/>
              </a:ext>
            </a:extLst>
          </p:cNvPr>
          <p:cNvSpPr txBox="1"/>
          <p:nvPr userDrawn="1"/>
        </p:nvSpPr>
        <p:spPr>
          <a:xfrm>
            <a:off x="1414821" y="3220370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_1_0_tit_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_1_0_val_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_1_0_perc_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D0C9A57-F1A6-4749-A8CB-0C32646E6AB3}"/>
              </a:ext>
            </a:extLst>
          </p:cNvPr>
          <p:cNvSpPr txBox="1"/>
          <p:nvPr userDrawn="1"/>
        </p:nvSpPr>
        <p:spPr>
          <a:xfrm>
            <a:off x="3798974" y="3220369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_1_1_tit_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_1_1_val_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_1_1_perc_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0AD0327-A9AD-4656-8EA3-215D233CCD14}"/>
              </a:ext>
            </a:extLst>
          </p:cNvPr>
          <p:cNvSpPr txBox="1"/>
          <p:nvPr userDrawn="1"/>
        </p:nvSpPr>
        <p:spPr>
          <a:xfrm>
            <a:off x="6183127" y="3220368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_1_2_tit_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_1_2_val_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_1_2_perc_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85E82DF-1A5B-47A5-98F0-D8DE109E33DD}"/>
              </a:ext>
            </a:extLst>
          </p:cNvPr>
          <p:cNvSpPr txBox="1"/>
          <p:nvPr userDrawn="1"/>
        </p:nvSpPr>
        <p:spPr>
          <a:xfrm>
            <a:off x="1414821" y="4367261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_2_0_tit_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_2_0_val_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_2_0_perc_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3B4E568-C835-4B30-9743-6E7EEBE3800D}"/>
              </a:ext>
            </a:extLst>
          </p:cNvPr>
          <p:cNvSpPr txBox="1"/>
          <p:nvPr userDrawn="1"/>
        </p:nvSpPr>
        <p:spPr>
          <a:xfrm>
            <a:off x="3798974" y="4367260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_2_1_tit_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_2_1_val_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_2_1_perc_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481FC8C-2CDA-4235-B721-3C4D4A3779BF}"/>
              </a:ext>
            </a:extLst>
          </p:cNvPr>
          <p:cNvSpPr txBox="1"/>
          <p:nvPr userDrawn="1"/>
        </p:nvSpPr>
        <p:spPr>
          <a:xfrm>
            <a:off x="6183127" y="4367259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_2_2_tit_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_2_2_val_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_2_2_perc_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378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influenc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E4EB6591-7645-4205-8350-C5E11CE10D3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77567463"/>
              </p:ext>
            </p:extLst>
          </p:nvPr>
        </p:nvGraphicFramePr>
        <p:xfrm>
          <a:off x="899914" y="1484784"/>
          <a:ext cx="8064896" cy="100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166344084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85102688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7290738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146272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0244873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074088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213617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7873089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Influencer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{{NumeroPost}}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{{PotentialReachSum}}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{{EngagementSum}}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{{EngagementRate}}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{{AutoreNumFollowers}}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115323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r>
                        <a:rPr lang="it-IT" sz="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{{UrlImmagine}}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1" dirty="0"/>
                        <a:t>{{FullName}}</a:t>
                      </a:r>
                    </a:p>
                    <a:p>
                      <a:r>
                        <a:rPr lang="it-IT" sz="900" b="0" dirty="0"/>
                        <a:t>{{</a:t>
                      </a:r>
                      <a:r>
                        <a:rPr lang="it-IT" sz="900" b="0" u="sng" dirty="0"/>
                        <a:t>UserName</a:t>
                      </a:r>
                      <a:r>
                        <a:rPr lang="it-IT" sz="900" b="0" dirty="0"/>
                        <a:t>}}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{{CanaleImgResourceName}}</a:t>
                      </a:r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900" dirty="0"/>
                        <a:t>{{NumeroPost}}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/>
                        <a:t>{{PotentialReachSum}}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/>
                        <a:t>{{EngagementSum}}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/>
                        <a:t>{{EngagementRate}}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/>
                        <a:t>{{AutoreNumFollowers}}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8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384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79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tag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E4EB6591-7645-4205-8350-C5E11CE10D3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52913740"/>
              </p:ext>
            </p:extLst>
          </p:nvPr>
        </p:nvGraphicFramePr>
        <p:xfrm>
          <a:off x="899915" y="1484784"/>
          <a:ext cx="8064894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166344084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13146272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0244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07408865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112136171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72759574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7873089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14829164"/>
                    </a:ext>
                  </a:extLst>
                </a:gridCol>
                <a:gridCol w="720078">
                  <a:extLst>
                    <a:ext uri="{9D8B030D-6E8A-4147-A177-3AD203B41FA5}">
                      <a16:colId xmlns:a16="http://schemas.microsoft.com/office/drawing/2014/main" val="347231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{{Ranking}}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{{Tag}}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{{TotItem}}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{{TotOTS}}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{{TotValore}}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solidFill>
                            <a:schemeClr val="bg1"/>
                          </a:solidFill>
                        </a:rPr>
                        <a:t>€</a:t>
                      </a:r>
                    </a:p>
                  </a:txBody>
                  <a:tcPr>
                    <a:solidFill>
                      <a:srgbClr val="2E8AD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rgbClr val="92D050"/>
                          </a:solidFill>
                        </a:rPr>
                        <a:t>{{Positivo}}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rgbClr val="FFC000"/>
                          </a:solidFill>
                        </a:rPr>
                        <a:t>{{Neutro}}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rgbClr val="FF0000"/>
                          </a:solidFill>
                        </a:rPr>
                        <a:t>{{Negativo}}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11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>
                          <a:solidFill>
                            <a:schemeClr val="tx1"/>
                          </a:solidFill>
                        </a:rPr>
                        <a:t>{{Ranking}}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solidFill>
                            <a:schemeClr val="bg1"/>
                          </a:solidFill>
                          <a:highlight>
                            <a:srgbClr val="808080"/>
                          </a:highlight>
                        </a:rPr>
                        <a:t>{{Tag}}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solidFill>
                            <a:schemeClr val="tx1"/>
                          </a:solidFill>
                        </a:rPr>
                        <a:t>{{TotItem}}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solidFill>
                            <a:schemeClr val="tx1"/>
                          </a:solidFill>
                        </a:rPr>
                        <a:t>{{TotOTS}}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solidFill>
                            <a:schemeClr val="tx1"/>
                          </a:solidFill>
                        </a:rPr>
                        <a:t>{{TotValore}}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solidFill>
                            <a:schemeClr val="tx1"/>
                          </a:solidFill>
                        </a:rPr>
                        <a:t>€</a:t>
                      </a: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rgbClr val="92D050"/>
                          </a:solidFill>
                        </a:rPr>
                        <a:t>{{Positivo}}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rgbClr val="FFC000"/>
                          </a:solidFill>
                        </a:rPr>
                        <a:t>{{Neutro}}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b="1" dirty="0">
                          <a:solidFill>
                            <a:srgbClr val="FF0000"/>
                          </a:solidFill>
                        </a:rPr>
                        <a:t>{{Negativo}}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4528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1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totalizzatori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4762B092-3EE6-413D-B2F3-2BAEF32DA5D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32281385"/>
              </p:ext>
            </p:extLst>
          </p:nvPr>
        </p:nvGraphicFramePr>
        <p:xfrm>
          <a:off x="216362" y="1844824"/>
          <a:ext cx="9432000" cy="115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000">
                  <a:extLst>
                    <a:ext uri="{9D8B030D-6E8A-4147-A177-3AD203B41FA5}">
                      <a16:colId xmlns:a16="http://schemas.microsoft.com/office/drawing/2014/main" val="205534499"/>
                    </a:ext>
                  </a:extLst>
                </a:gridCol>
                <a:gridCol w="356400">
                  <a:extLst>
                    <a:ext uri="{9D8B030D-6E8A-4147-A177-3AD203B41FA5}">
                      <a16:colId xmlns:a16="http://schemas.microsoft.com/office/drawing/2014/main" val="2939461056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1257838343"/>
                    </a:ext>
                  </a:extLst>
                </a:gridCol>
                <a:gridCol w="356400">
                  <a:extLst>
                    <a:ext uri="{9D8B030D-6E8A-4147-A177-3AD203B41FA5}">
                      <a16:colId xmlns:a16="http://schemas.microsoft.com/office/drawing/2014/main" val="1813621678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2812957330"/>
                    </a:ext>
                  </a:extLst>
                </a:gridCol>
                <a:gridCol w="356400">
                  <a:extLst>
                    <a:ext uri="{9D8B030D-6E8A-4147-A177-3AD203B41FA5}">
                      <a16:colId xmlns:a16="http://schemas.microsoft.com/office/drawing/2014/main" val="2922268924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1749750953"/>
                    </a:ext>
                  </a:extLst>
                </a:gridCol>
                <a:gridCol w="356400">
                  <a:extLst>
                    <a:ext uri="{9D8B030D-6E8A-4147-A177-3AD203B41FA5}">
                      <a16:colId xmlns:a16="http://schemas.microsoft.com/office/drawing/2014/main" val="247142995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1675296677"/>
                    </a:ext>
                  </a:extLst>
                </a:gridCol>
                <a:gridCol w="356400">
                  <a:extLst>
                    <a:ext uri="{9D8B030D-6E8A-4147-A177-3AD203B41FA5}">
                      <a16:colId xmlns:a16="http://schemas.microsoft.com/office/drawing/2014/main" val="38494643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6800" marR="46800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8834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>
                          <a:solidFill>
                            <a:srgbClr val="53535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{{des0}}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kern="1200" dirty="0">
                        <a:solidFill>
                          <a:srgbClr val="53535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800" dirty="0"/>
                        <a:t>{{i0}}</a:t>
                      </a:r>
                    </a:p>
                  </a:txBody>
                  <a:tcPr marL="0" marR="72000" marT="46800" marB="360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>
                          <a:solidFill>
                            <a:srgbClr val="53535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{{des1}}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800" dirty="0"/>
                        <a:t>{{i1}}</a:t>
                      </a:r>
                    </a:p>
                  </a:txBody>
                  <a:tcPr marL="0" marR="72000" marB="360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>
                          <a:solidFill>
                            <a:srgbClr val="53535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{{des2}}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800" dirty="0"/>
                        <a:t>{{i2}}</a:t>
                      </a:r>
                    </a:p>
                  </a:txBody>
                  <a:tcPr marL="0" marR="72000" marB="360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>
                          <a:solidFill>
                            <a:srgbClr val="53535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{{des3}}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800" dirty="0"/>
                        <a:t>{{i3}}</a:t>
                      </a:r>
                    </a:p>
                  </a:txBody>
                  <a:tcPr marL="0" marR="72000" marB="360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>
                          <a:solidFill>
                            <a:srgbClr val="53535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{{des4}}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800" dirty="0"/>
                        <a:t>{{i4}}</a:t>
                      </a:r>
                    </a:p>
                  </a:txBody>
                  <a:tcPr marL="0" marR="72000" marB="360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35317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{{val0}}</a:t>
                      </a:r>
                    </a:p>
                  </a:txBody>
                  <a:tcPr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{{val1}}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{{val2}}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14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{{val3}}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14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{{val4}}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10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7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speed_me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081D2E-9CFF-4944-813E-FAFC13AC0EB6}"/>
              </a:ext>
            </a:extLst>
          </p:cNvPr>
          <p:cNvSpPr txBox="1"/>
          <p:nvPr userDrawn="1"/>
        </p:nvSpPr>
        <p:spPr>
          <a:xfrm>
            <a:off x="1" y="2285837"/>
            <a:ext cx="96590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dirty="0"/>
              <a:t>0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D0EEA8-941F-4DC8-892B-CC796CFC6F7A}"/>
              </a:ext>
            </a:extLst>
          </p:cNvPr>
          <p:cNvSpPr txBox="1"/>
          <p:nvPr userDrawn="1"/>
        </p:nvSpPr>
        <p:spPr>
          <a:xfrm>
            <a:off x="6388294" y="3962115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100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911716-DD61-479F-B2A9-50B449F66FCC}"/>
              </a:ext>
            </a:extLst>
          </p:cNvPr>
          <p:cNvSpPr txBox="1"/>
          <p:nvPr userDrawn="1"/>
        </p:nvSpPr>
        <p:spPr>
          <a:xfrm>
            <a:off x="2900366" y="3962115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-100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936A9A2B-0EBE-481D-9E98-7B9E184DAEC0}"/>
              </a:ext>
            </a:extLst>
          </p:cNvPr>
          <p:cNvGrpSpPr/>
          <p:nvPr userDrawn="1"/>
        </p:nvGrpSpPr>
        <p:grpSpPr>
          <a:xfrm rot="5400000">
            <a:off x="4754440" y="3163706"/>
            <a:ext cx="144000" cy="1848296"/>
            <a:chOff x="4754440" y="3156391"/>
            <a:chExt cx="144000" cy="1848296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6C89DCD2-D16B-425F-9249-63CD01DBB425}"/>
                </a:ext>
              </a:extLst>
            </p:cNvPr>
            <p:cNvGrpSpPr>
              <a:grpSpLocks/>
            </p:cNvGrpSpPr>
            <p:nvPr userDrawn="1"/>
          </p:nvGrpSpPr>
          <p:grpSpPr>
            <a:xfrm>
              <a:off x="4754440" y="3156391"/>
              <a:ext cx="144000" cy="1001412"/>
              <a:chOff x="4754440" y="3156391"/>
              <a:chExt cx="144000" cy="1001412"/>
            </a:xfrm>
          </p:grpSpPr>
          <p:sp>
            <p:nvSpPr>
              <p:cNvPr id="10" name="Ovale 9">
                <a:extLst>
                  <a:ext uri="{FF2B5EF4-FFF2-40B4-BE49-F238E27FC236}">
                    <a16:creationId xmlns:a16="http://schemas.microsoft.com/office/drawing/2014/main" id="{D6F1F151-0A96-441B-8D80-A33DEFB27F45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4754440" y="4013803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1" name="Triangolo isoscele 10">
                <a:extLst>
                  <a:ext uri="{FF2B5EF4-FFF2-40B4-BE49-F238E27FC236}">
                    <a16:creationId xmlns:a16="http://schemas.microsoft.com/office/drawing/2014/main" id="{587C3CC4-A4B2-4170-819E-4C23844B7E65}"/>
                  </a:ext>
                </a:extLst>
              </p:cNvPr>
              <p:cNvSpPr/>
              <p:nvPr userDrawn="1"/>
            </p:nvSpPr>
            <p:spPr>
              <a:xfrm>
                <a:off x="4809543" y="3156391"/>
                <a:ext cx="36000" cy="91444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sp>
          <p:nvSpPr>
            <p:cNvPr id="9" name="Triangolo isoscele 8">
              <a:extLst>
                <a:ext uri="{FF2B5EF4-FFF2-40B4-BE49-F238E27FC236}">
                  <a16:creationId xmlns:a16="http://schemas.microsoft.com/office/drawing/2014/main" id="{63C735EE-96B4-4FC8-891A-0E9DA88D35F1}"/>
                </a:ext>
              </a:extLst>
            </p:cNvPr>
            <p:cNvSpPr/>
            <p:nvPr userDrawn="1"/>
          </p:nvSpPr>
          <p:spPr>
            <a:xfrm rot="10800000">
              <a:off x="4810678" y="4090239"/>
              <a:ext cx="36000" cy="914448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5427DA4-C60A-4C3E-9B09-51975FF45CA6}"/>
              </a:ext>
            </a:extLst>
          </p:cNvPr>
          <p:cNvSpPr txBox="1"/>
          <p:nvPr userDrawn="1"/>
        </p:nvSpPr>
        <p:spPr>
          <a:xfrm>
            <a:off x="49" y="4438800"/>
            <a:ext cx="558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srgbClr val="FF0000"/>
                </a:solidFill>
              </a:rPr>
              <a:t>_value_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999999"/>
                </a:solidFill>
              </a:rPr>
              <a:t>rispetto al periodo precedente</a:t>
            </a:r>
          </a:p>
        </p:txBody>
      </p:sp>
      <p:sp>
        <p:nvSpPr>
          <p:cNvPr id="13" name="Freccia in su 12">
            <a:extLst>
              <a:ext uri="{FF2B5EF4-FFF2-40B4-BE49-F238E27FC236}">
                <a16:creationId xmlns:a16="http://schemas.microsoft.com/office/drawing/2014/main" id="{E5F0000F-ED9A-4194-8808-99EE9CA71797}"/>
              </a:ext>
            </a:extLst>
          </p:cNvPr>
          <p:cNvSpPr/>
          <p:nvPr userDrawn="1"/>
        </p:nvSpPr>
        <p:spPr>
          <a:xfrm rot="8100000">
            <a:off x="4305275" y="4468312"/>
            <a:ext cx="186847" cy="298192"/>
          </a:xfrm>
          <a:prstGeom prst="upArrow">
            <a:avLst>
              <a:gd name="adj1" fmla="val 28925"/>
              <a:gd name="adj2" fmla="val 710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29D2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0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na_speed_pi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081D2E-9CFF-4944-813E-FAFC13AC0EB6}"/>
              </a:ext>
            </a:extLst>
          </p:cNvPr>
          <p:cNvSpPr txBox="1"/>
          <p:nvPr userDrawn="1"/>
        </p:nvSpPr>
        <p:spPr>
          <a:xfrm>
            <a:off x="1" y="2285837"/>
            <a:ext cx="96590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dirty="0"/>
              <a:t>0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D0EEA8-941F-4DC8-892B-CC796CFC6F7A}"/>
              </a:ext>
            </a:extLst>
          </p:cNvPr>
          <p:cNvSpPr txBox="1"/>
          <p:nvPr userDrawn="1"/>
        </p:nvSpPr>
        <p:spPr>
          <a:xfrm>
            <a:off x="6388294" y="3962115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100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911716-DD61-479F-B2A9-50B449F66FCC}"/>
              </a:ext>
            </a:extLst>
          </p:cNvPr>
          <p:cNvSpPr txBox="1"/>
          <p:nvPr userDrawn="1"/>
        </p:nvSpPr>
        <p:spPr>
          <a:xfrm>
            <a:off x="2900366" y="3962115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-100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0782D6-F785-47E3-8C69-FF966D4C550B}"/>
              </a:ext>
            </a:extLst>
          </p:cNvPr>
          <p:cNvSpPr txBox="1"/>
          <p:nvPr userDrawn="1"/>
        </p:nvSpPr>
        <p:spPr>
          <a:xfrm>
            <a:off x="0" y="4438800"/>
            <a:ext cx="558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srgbClr val="29D25B"/>
                </a:solidFill>
              </a:rPr>
              <a:t>_value_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999999"/>
                </a:solidFill>
              </a:rPr>
              <a:t>rispetto al periodo precedente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936A9A2B-0EBE-481D-9E98-7B9E184DAEC0}"/>
              </a:ext>
            </a:extLst>
          </p:cNvPr>
          <p:cNvGrpSpPr/>
          <p:nvPr userDrawn="1"/>
        </p:nvGrpSpPr>
        <p:grpSpPr>
          <a:xfrm rot="5400000">
            <a:off x="4754440" y="3163706"/>
            <a:ext cx="144000" cy="1848296"/>
            <a:chOff x="4754440" y="3156391"/>
            <a:chExt cx="144000" cy="1848296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6C89DCD2-D16B-425F-9249-63CD01DBB425}"/>
                </a:ext>
              </a:extLst>
            </p:cNvPr>
            <p:cNvGrpSpPr>
              <a:grpSpLocks/>
            </p:cNvGrpSpPr>
            <p:nvPr userDrawn="1"/>
          </p:nvGrpSpPr>
          <p:grpSpPr>
            <a:xfrm>
              <a:off x="4754440" y="3156391"/>
              <a:ext cx="144000" cy="1001412"/>
              <a:chOff x="4754440" y="3156391"/>
              <a:chExt cx="144000" cy="1001412"/>
            </a:xfrm>
          </p:grpSpPr>
          <p:sp>
            <p:nvSpPr>
              <p:cNvPr id="10" name="Ovale 9">
                <a:extLst>
                  <a:ext uri="{FF2B5EF4-FFF2-40B4-BE49-F238E27FC236}">
                    <a16:creationId xmlns:a16="http://schemas.microsoft.com/office/drawing/2014/main" id="{D6F1F151-0A96-441B-8D80-A33DEFB27F45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4754440" y="4013803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1" name="Triangolo isoscele 10">
                <a:extLst>
                  <a:ext uri="{FF2B5EF4-FFF2-40B4-BE49-F238E27FC236}">
                    <a16:creationId xmlns:a16="http://schemas.microsoft.com/office/drawing/2014/main" id="{587C3CC4-A4B2-4170-819E-4C23844B7E65}"/>
                  </a:ext>
                </a:extLst>
              </p:cNvPr>
              <p:cNvSpPr/>
              <p:nvPr userDrawn="1"/>
            </p:nvSpPr>
            <p:spPr>
              <a:xfrm>
                <a:off x="4809543" y="3156391"/>
                <a:ext cx="36000" cy="91444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sp>
          <p:nvSpPr>
            <p:cNvPr id="9" name="Triangolo isoscele 8">
              <a:extLst>
                <a:ext uri="{FF2B5EF4-FFF2-40B4-BE49-F238E27FC236}">
                  <a16:creationId xmlns:a16="http://schemas.microsoft.com/office/drawing/2014/main" id="{63C735EE-96B4-4FC8-891A-0E9DA88D35F1}"/>
                </a:ext>
              </a:extLst>
            </p:cNvPr>
            <p:cNvSpPr/>
            <p:nvPr userDrawn="1"/>
          </p:nvSpPr>
          <p:spPr>
            <a:xfrm rot="10800000">
              <a:off x="4810678" y="4090239"/>
              <a:ext cx="36000" cy="914448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2" name="Freccia in su 1">
            <a:extLst>
              <a:ext uri="{FF2B5EF4-FFF2-40B4-BE49-F238E27FC236}">
                <a16:creationId xmlns:a16="http://schemas.microsoft.com/office/drawing/2014/main" id="{6046E825-1108-443C-8689-1848A15959E3}"/>
              </a:ext>
            </a:extLst>
          </p:cNvPr>
          <p:cNvSpPr/>
          <p:nvPr userDrawn="1"/>
        </p:nvSpPr>
        <p:spPr>
          <a:xfrm rot="2700000">
            <a:off x="4305275" y="4468312"/>
            <a:ext cx="186847" cy="298192"/>
          </a:xfrm>
          <a:prstGeom prst="upArrow">
            <a:avLst>
              <a:gd name="adj1" fmla="val 28925"/>
              <a:gd name="adj2" fmla="val 71073"/>
            </a:avLst>
          </a:prstGeom>
          <a:solidFill>
            <a:srgbClr val="29D25B"/>
          </a:solidFill>
          <a:ln>
            <a:solidFill>
              <a:srgbClr val="29D2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29D2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2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56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6" r:id="rId5"/>
    <p:sldLayoutId id="2147483657" r:id="rId6"/>
    <p:sldLayoutId id="2147483658" r:id="rId7"/>
    <p:sldLayoutId id="2147483653" r:id="rId8"/>
    <p:sldLayoutId id="2147483654" r:id="rId9"/>
    <p:sldLayoutId id="214748365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10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11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12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13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14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4050B9-02A9-44DD-84CD-A38715D83293}"/>
              </a:ext>
            </a:extLst>
          </p:cNvPr>
          <p:cNvSpPr txBox="1"/>
          <p:nvPr userDrawn="1"/>
        </p:nvSpPr>
        <p:spPr>
          <a:xfrm>
            <a:off x="236577" y="207347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TOTALE OTS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24.134.452</a:t>
            </a:r>
            <a:r>
              <a:rPr lang="it-IT" sz="1200" dirty="0">
                <a:solidFill>
                  <a:srgbClr val="010101"/>
                </a:solidFill>
              </a:rPr>
              <a:t> </a:t>
            </a:r>
          </a:p>
          <a:p>
            <a:endParaRPr lang="it-IT" sz="1200" b="1" kern="0" cap="all" dirty="0">
              <a:solidFill>
                <a:srgbClr val="2E8AD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7C1F145-046D-4E34-B736-9235E80B3F47}"/>
              </a:ext>
            </a:extLst>
          </p:cNvPr>
          <p:cNvSpPr txBox="1"/>
          <p:nvPr userDrawn="1"/>
        </p:nvSpPr>
        <p:spPr>
          <a:xfrm>
            <a:off x="2620730" y="2073476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OTS STAMPA</a:t>
            </a:r>
          </a:p>
          <a:p>
            <a:endParaRPr lang="it-IT" sz="1200" b="1" dirty="0">
              <a:solidFill>
                <a:srgbClr val="010101"/>
              </a:solidFill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3.800.332</a:t>
            </a:r>
            <a:r>
              <a:rPr lang="it-IT" sz="1200" b="1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( 15,75% ) </a:t>
            </a:r>
          </a:p>
          <a:p>
            <a:endParaRPr lang="it-IT" sz="1200" b="1" kern="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163228C-B928-49E1-B532-36C4DC8A13BD}"/>
              </a:ext>
            </a:extLst>
          </p:cNvPr>
          <p:cNvSpPr txBox="1"/>
          <p:nvPr userDrawn="1"/>
        </p:nvSpPr>
        <p:spPr>
          <a:xfrm>
            <a:off x="5004883" y="2073475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OTS WEB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20.334.120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( 84,25%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9446DB0-289D-4479-A27E-57CD10B817D0}"/>
              </a:ext>
            </a:extLst>
          </p:cNvPr>
          <p:cNvSpPr txBox="1"/>
          <p:nvPr userDrawn="1"/>
        </p:nvSpPr>
        <p:spPr>
          <a:xfrm>
            <a:off x="7389036" y="2073474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OTS SOCIAL MEDIA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D0C9A57-F1A6-4749-A8CB-0C32646E6AB3}"/>
              </a:ext>
            </a:extLst>
          </p:cNvPr>
          <p:cNvSpPr txBox="1"/>
          <p:nvPr userDrawn="1"/>
        </p:nvSpPr>
        <p:spPr>
          <a:xfrm>
            <a:off x="2620730" y="3220369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OTS RADIO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0AD0327-A9AD-4656-8EA3-215D233CCD14}"/>
              </a:ext>
            </a:extLst>
          </p:cNvPr>
          <p:cNvSpPr txBox="1"/>
          <p:nvPr userDrawn="1"/>
        </p:nvSpPr>
        <p:spPr>
          <a:xfrm>
            <a:off x="5004883" y="3220368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OTS TV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16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17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18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19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4050B9-02A9-44DD-84CD-A38715D83293}"/>
              </a:ext>
            </a:extLst>
          </p:cNvPr>
          <p:cNvSpPr txBox="1"/>
          <p:nvPr userDrawn="1"/>
        </p:nvSpPr>
        <p:spPr>
          <a:xfrm>
            <a:off x="236577" y="207347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TOTALE ITEM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229</a:t>
            </a:r>
            <a:r>
              <a:rPr lang="it-IT" sz="1200" dirty="0">
                <a:solidFill>
                  <a:srgbClr val="010101"/>
                </a:solidFill>
              </a:rPr>
              <a:t> </a:t>
            </a:r>
          </a:p>
          <a:p>
            <a:endParaRPr lang="it-IT" sz="1200" b="1" kern="0" cap="all" dirty="0">
              <a:solidFill>
                <a:srgbClr val="2E8AD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7C1F145-046D-4E34-B736-9235E80B3F47}"/>
              </a:ext>
            </a:extLst>
          </p:cNvPr>
          <p:cNvSpPr txBox="1"/>
          <p:nvPr userDrawn="1"/>
        </p:nvSpPr>
        <p:spPr>
          <a:xfrm>
            <a:off x="2620730" y="2073476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STAMPA</a:t>
            </a:r>
          </a:p>
          <a:p>
            <a:endParaRPr lang="it-IT" sz="1200" b="1" dirty="0">
              <a:solidFill>
                <a:srgbClr val="010101"/>
              </a:solidFill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77</a:t>
            </a:r>
            <a:r>
              <a:rPr lang="it-IT" sz="1200" b="1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( 33,62% ) </a:t>
            </a:r>
          </a:p>
          <a:p>
            <a:endParaRPr lang="it-IT" sz="1200" b="1" kern="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163228C-B928-49E1-B532-36C4DC8A13BD}"/>
              </a:ext>
            </a:extLst>
          </p:cNvPr>
          <p:cNvSpPr txBox="1"/>
          <p:nvPr userDrawn="1"/>
        </p:nvSpPr>
        <p:spPr>
          <a:xfrm>
            <a:off x="5004883" y="2073475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WEB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152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( 66,38%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9446DB0-289D-4479-A27E-57CD10B817D0}"/>
              </a:ext>
            </a:extLst>
          </p:cNvPr>
          <p:cNvSpPr txBox="1"/>
          <p:nvPr userDrawn="1"/>
        </p:nvSpPr>
        <p:spPr>
          <a:xfrm>
            <a:off x="7389036" y="2073474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SOCIAL MEDIA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D0C9A57-F1A6-4749-A8CB-0C32646E6AB3}"/>
              </a:ext>
            </a:extLst>
          </p:cNvPr>
          <p:cNvSpPr txBox="1"/>
          <p:nvPr userDrawn="1"/>
        </p:nvSpPr>
        <p:spPr>
          <a:xfrm>
            <a:off x="2620730" y="3220369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TV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0AD0327-A9AD-4656-8EA3-215D233CCD14}"/>
              </a:ext>
            </a:extLst>
          </p:cNvPr>
          <p:cNvSpPr txBox="1"/>
          <p:nvPr userDrawn="1"/>
        </p:nvSpPr>
        <p:spPr>
          <a:xfrm>
            <a:off x="5004883" y="3220368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RADIO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7C8B4BB-33F5-4928-9E04-D0E14D6A91FB}"/>
              </a:ext>
            </a:extLst>
          </p:cNvPr>
          <p:cNvSpPr txBox="1"/>
          <p:nvPr userDrawn="1"/>
        </p:nvSpPr>
        <p:spPr>
          <a:xfrm>
            <a:off x="7389036" y="322036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AGENZIA STAMPA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20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21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22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4050B9-02A9-44DD-84CD-A38715D83293}"/>
              </a:ext>
            </a:extLst>
          </p:cNvPr>
          <p:cNvSpPr txBox="1"/>
          <p:nvPr userDrawn="1"/>
        </p:nvSpPr>
        <p:spPr>
          <a:xfrm>
            <a:off x="236577" y="207347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TOTALE €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321.297</a:t>
            </a:r>
            <a:r>
              <a:rPr lang="it-IT" sz="12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€   </a:t>
            </a:r>
          </a:p>
          <a:p>
            <a:endParaRPr lang="it-IT" sz="1200" b="1" kern="0" cap="all" dirty="0">
              <a:solidFill>
                <a:srgbClr val="2E8AD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DC6A031-9DFB-4340-A316-9C0B30C709C1}"/>
              </a:ext>
            </a:extLst>
          </p:cNvPr>
          <p:cNvSpPr txBox="1"/>
          <p:nvPr userDrawn="1"/>
        </p:nvSpPr>
        <p:spPr>
          <a:xfrm>
            <a:off x="236577" y="3220370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VALORE € STAMPA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274.739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€   ( 85,51%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D0C9A57-F1A6-4749-A8CB-0C32646E6AB3}"/>
              </a:ext>
            </a:extLst>
          </p:cNvPr>
          <p:cNvSpPr txBox="1"/>
          <p:nvPr userDrawn="1"/>
        </p:nvSpPr>
        <p:spPr>
          <a:xfrm>
            <a:off x="2620730" y="3220369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VALORE € WEB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46.558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€   ( 14,49%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0AD0327-A9AD-4656-8EA3-215D233CCD14}"/>
              </a:ext>
            </a:extLst>
          </p:cNvPr>
          <p:cNvSpPr txBox="1"/>
          <p:nvPr userDrawn="1"/>
        </p:nvSpPr>
        <p:spPr>
          <a:xfrm>
            <a:off x="5004883" y="3220368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VALORE € TV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€ 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7C8B4BB-33F5-4928-9E04-D0E14D6A91FB}"/>
              </a:ext>
            </a:extLst>
          </p:cNvPr>
          <p:cNvSpPr txBox="1"/>
          <p:nvPr userDrawn="1"/>
        </p:nvSpPr>
        <p:spPr>
          <a:xfrm>
            <a:off x="7389036" y="322036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VALORE € RADIO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0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€   ( 0,00%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24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25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26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27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28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29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3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30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4050B9-02A9-44DD-84CD-A38715D83293}"/>
              </a:ext>
            </a:extLst>
          </p:cNvPr>
          <p:cNvSpPr txBox="1"/>
          <p:nvPr userDrawn="1"/>
        </p:nvSpPr>
        <p:spPr>
          <a:xfrm>
            <a:off x="236577" y="2073477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TOTALE ITEM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229</a:t>
            </a:r>
            <a:r>
              <a:rPr lang="it-IT" sz="1200" dirty="0">
                <a:solidFill>
                  <a:srgbClr val="010101"/>
                </a:solidFill>
              </a:rPr>
              <a:t> </a:t>
            </a:r>
          </a:p>
          <a:p>
            <a:endParaRPr lang="it-IT" sz="1200" b="1" kern="0" cap="all" dirty="0">
              <a:solidFill>
                <a:srgbClr val="2E8AD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7C1F145-046D-4E34-B736-9235E80B3F47}"/>
              </a:ext>
            </a:extLst>
          </p:cNvPr>
          <p:cNvSpPr txBox="1"/>
          <p:nvPr userDrawn="1"/>
        </p:nvSpPr>
        <p:spPr>
          <a:xfrm>
            <a:off x="2620730" y="2073476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POSITIVI</a:t>
            </a:r>
          </a:p>
          <a:p>
            <a:endParaRPr lang="it-IT" sz="1200" b="1" dirty="0">
              <a:solidFill>
                <a:srgbClr val="010101"/>
              </a:solidFill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92</a:t>
            </a:r>
            <a:r>
              <a:rPr lang="it-IT" sz="1200" b="1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( 40,17% ) </a:t>
            </a:r>
          </a:p>
          <a:p>
            <a:endParaRPr lang="it-IT" sz="1200" b="1" kern="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163228C-B928-49E1-B532-36C4DC8A13BD}"/>
              </a:ext>
            </a:extLst>
          </p:cNvPr>
          <p:cNvSpPr txBox="1"/>
          <p:nvPr userDrawn="1"/>
        </p:nvSpPr>
        <p:spPr>
          <a:xfrm>
            <a:off x="5004883" y="2073475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NEUTRI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131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( 57,21%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9446DB0-289D-4479-A27E-57CD10B817D0}"/>
              </a:ext>
            </a:extLst>
          </p:cNvPr>
          <p:cNvSpPr txBox="1"/>
          <p:nvPr userDrawn="1"/>
        </p:nvSpPr>
        <p:spPr>
          <a:xfrm>
            <a:off x="7389036" y="2073474"/>
            <a:ext cx="2232000" cy="901825"/>
          </a:xfrm>
          <a:prstGeom prst="rect">
            <a:avLst/>
          </a:prstGeom>
          <a:solidFill>
            <a:srgbClr val="EFEFEF"/>
          </a:solidFill>
          <a:ln cap="rnd">
            <a:solidFill>
              <a:srgbClr val="D6D6D6"/>
            </a:solidFill>
          </a:ln>
        </p:spPr>
        <p:txBody>
          <a:bodyPr wrap="none" tIns="154800" rtlCol="0">
            <a:noAutofit/>
          </a:bodyPr>
          <a:lstStyle/>
          <a:p>
            <a:r>
              <a:rPr lang="it-IT" sz="1200" b="1" dirty="0">
                <a:solidFill>
                  <a:srgbClr val="010101"/>
                </a:solidFill>
              </a:rPr>
              <a:t>ITEM NEGATIVI</a:t>
            </a:r>
            <a:endParaRPr lang="it-IT" sz="1200" dirty="0">
              <a:solidFill>
                <a:srgbClr val="010101"/>
              </a:solidFill>
            </a:endParaRPr>
          </a:p>
          <a:p>
            <a:endParaRPr lang="it-IT" sz="12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  <a:p>
            <a:r>
              <a:rPr lang="it-IT" sz="1500" b="1" dirty="0">
                <a:solidFill>
                  <a:srgbClr val="010101"/>
                </a:solidFill>
              </a:rPr>
              <a:t>6</a:t>
            </a:r>
            <a:r>
              <a:rPr lang="it-IT" sz="1100" dirty="0">
                <a:solidFill>
                  <a:srgbClr val="010101"/>
                </a:solidFill>
              </a:rPr>
              <a:t> </a:t>
            </a:r>
            <a:r>
              <a:rPr lang="it-IT" sz="1100" b="1" dirty="0">
                <a:solidFill>
                  <a:srgbClr val="010101"/>
                </a:solidFill>
              </a:rPr>
              <a:t>  ( 2,62% ) </a:t>
            </a:r>
            <a:endParaRPr lang="it-IT" sz="1100" b="1" kern="0" cap="all" dirty="0">
              <a:solidFill>
                <a:srgbClr val="01010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hart32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hart33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hart34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chart35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36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chart37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38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4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5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6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7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947" y="1314000"/>
            <a:ext cx="7293600" cy="44049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9"/>
          <p:cNvGraphicFramePr/>
          <p:nvPr/>
        </p:nvGraphicFramePr>
        <p:xfrm>
          <a:off x="1188000" y="1314000"/>
          <a:ext cx="7293913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291</Words>
  <Application>Microsoft Office PowerPoint</Application>
  <PresentationFormat>Personalizzato</PresentationFormat>
  <Paragraphs>98</Paragraphs>
  <Slides>38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2" baseType="lpstr">
      <vt:lpstr>Arial</vt:lpstr>
      <vt:lpstr>Calibri</vt:lpstr>
      <vt:lpstr>Georgia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A.Congiu (L'Eco della Stampa SpA)</dc:creator>
  <cp:lastModifiedBy>raffaella ferrantino</cp:lastModifiedBy>
  <cp:revision>250</cp:revision>
  <dcterms:created xsi:type="dcterms:W3CDTF">2014-10-10T10:38:55Z</dcterms:created>
  <dcterms:modified xsi:type="dcterms:W3CDTF">2022-12-16T12:44:40Z</dcterms:modified>
</cp:coreProperties>
</file>